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4" r:id="rId4"/>
  </p:sldMasterIdLst>
  <p:notesMasterIdLst>
    <p:notesMasterId r:id="rId87"/>
  </p:notesMasterIdLst>
  <p:handoutMasterIdLst>
    <p:handoutMasterId r:id="rId88"/>
  </p:handoutMasterIdLst>
  <p:sldIdLst>
    <p:sldId id="256" r:id="rId5"/>
    <p:sldId id="296" r:id="rId6"/>
    <p:sldId id="271" r:id="rId7"/>
    <p:sldId id="297" r:id="rId8"/>
    <p:sldId id="298" r:id="rId9"/>
    <p:sldId id="299" r:id="rId10"/>
    <p:sldId id="264" r:id="rId11"/>
    <p:sldId id="312" r:id="rId12"/>
    <p:sldId id="335" r:id="rId13"/>
    <p:sldId id="344" r:id="rId14"/>
    <p:sldId id="398" r:id="rId15"/>
    <p:sldId id="345" r:id="rId16"/>
    <p:sldId id="346" r:id="rId17"/>
    <p:sldId id="411" r:id="rId18"/>
    <p:sldId id="347" r:id="rId19"/>
    <p:sldId id="349" r:id="rId20"/>
    <p:sldId id="399" r:id="rId21"/>
    <p:sldId id="405" r:id="rId22"/>
    <p:sldId id="407" r:id="rId23"/>
    <p:sldId id="412" r:id="rId24"/>
    <p:sldId id="406" r:id="rId25"/>
    <p:sldId id="408" r:id="rId26"/>
    <p:sldId id="409" r:id="rId27"/>
    <p:sldId id="413" r:id="rId28"/>
    <p:sldId id="350" r:id="rId29"/>
    <p:sldId id="351" r:id="rId30"/>
    <p:sldId id="352" r:id="rId31"/>
    <p:sldId id="374" r:id="rId32"/>
    <p:sldId id="375" r:id="rId33"/>
    <p:sldId id="376" r:id="rId34"/>
    <p:sldId id="377" r:id="rId35"/>
    <p:sldId id="378" r:id="rId36"/>
    <p:sldId id="379" r:id="rId37"/>
    <p:sldId id="414" r:id="rId38"/>
    <p:sldId id="443" r:id="rId39"/>
    <p:sldId id="446" r:id="rId40"/>
    <p:sldId id="415" r:id="rId41"/>
    <p:sldId id="416" r:id="rId42"/>
    <p:sldId id="417" r:id="rId43"/>
    <p:sldId id="444" r:id="rId44"/>
    <p:sldId id="445" r:id="rId45"/>
    <p:sldId id="424" r:id="rId46"/>
    <p:sldId id="382" r:id="rId47"/>
    <p:sldId id="385" r:id="rId48"/>
    <p:sldId id="383" r:id="rId49"/>
    <p:sldId id="363" r:id="rId50"/>
    <p:sldId id="426" r:id="rId51"/>
    <p:sldId id="427" r:id="rId52"/>
    <p:sldId id="428" r:id="rId53"/>
    <p:sldId id="429" r:id="rId54"/>
    <p:sldId id="430" r:id="rId55"/>
    <p:sldId id="431" r:id="rId56"/>
    <p:sldId id="432" r:id="rId57"/>
    <p:sldId id="433" r:id="rId58"/>
    <p:sldId id="434" r:id="rId59"/>
    <p:sldId id="435" r:id="rId60"/>
    <p:sldId id="436" r:id="rId61"/>
    <p:sldId id="437" r:id="rId62"/>
    <p:sldId id="438" r:id="rId63"/>
    <p:sldId id="439" r:id="rId64"/>
    <p:sldId id="440" r:id="rId65"/>
    <p:sldId id="441" r:id="rId66"/>
    <p:sldId id="442" r:id="rId67"/>
    <p:sldId id="353" r:id="rId68"/>
    <p:sldId id="354" r:id="rId69"/>
    <p:sldId id="355" r:id="rId70"/>
    <p:sldId id="356" r:id="rId71"/>
    <p:sldId id="357" r:id="rId72"/>
    <p:sldId id="358" r:id="rId73"/>
    <p:sldId id="387" r:id="rId74"/>
    <p:sldId id="359" r:id="rId75"/>
    <p:sldId id="360" r:id="rId76"/>
    <p:sldId id="388" r:id="rId77"/>
    <p:sldId id="389" r:id="rId78"/>
    <p:sldId id="390" r:id="rId79"/>
    <p:sldId id="393" r:id="rId80"/>
    <p:sldId id="391" r:id="rId81"/>
    <p:sldId id="392" r:id="rId82"/>
    <p:sldId id="394" r:id="rId83"/>
    <p:sldId id="361" r:id="rId84"/>
    <p:sldId id="386" r:id="rId85"/>
    <p:sldId id="362"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91EF"/>
    <a:srgbClr val="66A2D8"/>
    <a:srgbClr val="4E67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23" autoAdjust="0"/>
    <p:restoredTop sz="94660"/>
  </p:normalViewPr>
  <p:slideViewPr>
    <p:cSldViewPr>
      <p:cViewPr>
        <p:scale>
          <a:sx n="150" d="100"/>
          <a:sy n="150" d="100"/>
        </p:scale>
        <p:origin x="86" y="0"/>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5/13/2025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5/13/2025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05805663"/>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二等辺三角形 10">
            <a:extLst>
              <a:ext uri="{FF2B5EF4-FFF2-40B4-BE49-F238E27FC236}">
                <a16:creationId xmlns:a16="http://schemas.microsoft.com/office/drawing/2014/main" id="{22D8CA8D-FBE4-C076-F042-ADB6395B7DCE}"/>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81494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二等辺三角形 9">
            <a:extLst>
              <a:ext uri="{FF2B5EF4-FFF2-40B4-BE49-F238E27FC236}">
                <a16:creationId xmlns:a16="http://schemas.microsoft.com/office/drawing/2014/main" id="{62BCF73A-8616-C69B-C62F-2801786452C2}"/>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a:extLst>
              <a:ext uri="{FF2B5EF4-FFF2-40B4-BE49-F238E27FC236}">
                <a16:creationId xmlns:a16="http://schemas.microsoft.com/office/drawing/2014/main" id="{3F3895FE-7A87-20B2-7F9F-28C1F13778E2}"/>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729265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63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13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51188145"/>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Rectangle 6">
            <a:extLst>
              <a:ext uri="{FF2B5EF4-FFF2-40B4-BE49-F238E27FC236}">
                <a16:creationId xmlns:a16="http://schemas.microsoft.com/office/drawing/2014/main" id="{48BD0258-2677-BD95-D078-B6EC6FF44278}"/>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078009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87504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61763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5/13/2025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71322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
        <p:nvSpPr>
          <p:cNvPr id="5" name="二等辺三角形 9">
            <a:extLst>
              <a:ext uri="{FF2B5EF4-FFF2-40B4-BE49-F238E27FC236}">
                <a16:creationId xmlns:a16="http://schemas.microsoft.com/office/drawing/2014/main" id="{3D178943-632E-9E54-204E-140B57B18E20}"/>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二等辺三角形 10">
            <a:extLst>
              <a:ext uri="{FF2B5EF4-FFF2-40B4-BE49-F238E27FC236}">
                <a16:creationId xmlns:a16="http://schemas.microsoft.com/office/drawing/2014/main" id="{B36DA9DE-466F-1D28-1B37-01CDD876E301}"/>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 name="Slide Number Placeholder 5">
            <a:extLst>
              <a:ext uri="{FF2B5EF4-FFF2-40B4-BE49-F238E27FC236}">
                <a16:creationId xmlns:a16="http://schemas.microsoft.com/office/drawing/2014/main" id="{EA7E15AB-77F2-F427-3BF2-97E8EF66E76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1476947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8" name="二等辺三角形 11">
            <a:extLst>
              <a:ext uri="{FF2B5EF4-FFF2-40B4-BE49-F238E27FC236}">
                <a16:creationId xmlns:a16="http://schemas.microsoft.com/office/drawing/2014/main" id="{B735FA87-63D8-D9C7-5F81-66221A36E5B9}"/>
              </a:ext>
            </a:extLst>
          </p:cNvPr>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二等辺三角形 9">
            <a:extLst>
              <a:ext uri="{FF2B5EF4-FFF2-40B4-BE49-F238E27FC236}">
                <a16:creationId xmlns:a16="http://schemas.microsoft.com/office/drawing/2014/main" id="{6FB41787-692B-6043-8253-4F1728397DA6}"/>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二等辺三角形 10">
            <a:extLst>
              <a:ext uri="{FF2B5EF4-FFF2-40B4-BE49-F238E27FC236}">
                <a16:creationId xmlns:a16="http://schemas.microsoft.com/office/drawing/2014/main" id="{8AB2A6C1-5062-09FC-FEEA-4846AA910E4F}"/>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00649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8" name="二等辺三角形 10">
            <a:extLst>
              <a:ext uri="{FF2B5EF4-FFF2-40B4-BE49-F238E27FC236}">
                <a16:creationId xmlns:a16="http://schemas.microsoft.com/office/drawing/2014/main" id="{CF311B87-76E9-B847-E15D-C2B4D3D275CC}"/>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293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49000">
              <a:schemeClr val="accent5">
                <a:lumMod val="0"/>
                <a:lumOff val="100000"/>
              </a:schemeClr>
            </a:gs>
            <a:gs pos="89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5/13/2025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Slide Number Placeholder 5">
            <a:extLst>
              <a:ext uri="{FF2B5EF4-FFF2-40B4-BE49-F238E27FC236}">
                <a16:creationId xmlns:a16="http://schemas.microsoft.com/office/drawing/2014/main" id="{03C7C953-2071-762B-7F3B-EF13B5B388C5}"/>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8" name="Picture 7" descr="A picture containing photo, table, person, monitor&#10;&#10;Description automatically generated">
            <a:extLst>
              <a:ext uri="{FF2B5EF4-FFF2-40B4-BE49-F238E27FC236}">
                <a16:creationId xmlns:a16="http://schemas.microsoft.com/office/drawing/2014/main" id="{E1A8AF3B-75A7-9E48-4D94-A0B85D2A8667}"/>
              </a:ext>
            </a:extLst>
          </p:cNvPr>
          <p:cNvPicPr>
            <a:picLocks noChangeAspect="1"/>
          </p:cNvPicPr>
          <p:nvPr userDrawn="1"/>
        </p:nvPicPr>
        <p:blipFill rotWithShape="1">
          <a:blip r:embed="rId15"/>
          <a:srcRect t="90286" r="71976"/>
          <a:stretch/>
        </p:blipFill>
        <p:spPr>
          <a:xfrm>
            <a:off x="0" y="6373302"/>
            <a:ext cx="2514600" cy="490308"/>
          </a:xfrm>
          <a:prstGeom prst="rect">
            <a:avLst/>
          </a:prstGeom>
        </p:spPr>
      </p:pic>
      <p:sp>
        <p:nvSpPr>
          <p:cNvPr id="9" name="TextBox 8">
            <a:extLst>
              <a:ext uri="{FF2B5EF4-FFF2-40B4-BE49-F238E27FC236}">
                <a16:creationId xmlns:a16="http://schemas.microsoft.com/office/drawing/2014/main" id="{9C6D2100-CC27-7E5E-CFF5-A0D9E6FD14BE}"/>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5/13/2025</a:t>
            </a:fld>
            <a:endParaRPr lang="en-US" sz="1200" b="1" dirty="0"/>
          </a:p>
        </p:txBody>
      </p:sp>
    </p:spTree>
    <p:extLst>
      <p:ext uri="{BB962C8B-B14F-4D97-AF65-F5344CB8AC3E}">
        <p14:creationId xmlns:p14="http://schemas.microsoft.com/office/powerpoint/2010/main" val="406226761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92" r:id="rId12"/>
    <p:sldLayoutId id="2147483681" r:id="rId1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svg"/><Relationship Id="rId7" Type="http://schemas.openxmlformats.org/officeDocument/2006/relationships/image" Target="../media/image30.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svg"/><Relationship Id="rId7" Type="http://schemas.openxmlformats.org/officeDocument/2006/relationships/image" Target="../media/image33.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5.sv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38.png"/><Relationship Id="rId9"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3.jp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5.svg"/></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svg"/><Relationship Id="rId7" Type="http://schemas.openxmlformats.org/officeDocument/2006/relationships/image" Target="../media/image30.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80.svg"/></Relationships>
</file>

<file path=ppt/slides/_rels/slide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4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svg"/><Relationship Id="rId7" Type="http://schemas.openxmlformats.org/officeDocument/2006/relationships/image" Target="../media/image30.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99.gif"/><Relationship Id="rId4" Type="http://schemas.openxmlformats.org/officeDocument/2006/relationships/image" Target="../media/image27.png"/><Relationship Id="rId9" Type="http://schemas.openxmlformats.org/officeDocument/2006/relationships/image" Target="../media/image98.png"/></Relationships>
</file>

<file path=ppt/slides/_rels/slide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5.svg"/></Relationships>
</file>

<file path=ppt/slides/_rels/slide5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01.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39.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43.jpg"/></Relationships>
</file>

<file path=ppt/slides/_rels/slide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7" Type="http://schemas.microsoft.com/office/2007/relationships/hdphoto" Target="../media/hdphoto2.wdp"/><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image" Target="../media/image106.png"/><Relationship Id="rId5" Type="http://schemas.microsoft.com/office/2007/relationships/hdphoto" Target="../media/hdphoto1.wdp"/><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7.xml"/><Relationship Id="rId5" Type="http://schemas.openxmlformats.org/officeDocument/2006/relationships/image" Target="../media/image110.jpeg"/><Relationship Id="rId4" Type="http://schemas.openxmlformats.org/officeDocument/2006/relationships/image" Target="../media/image109.jpeg"/></Relationships>
</file>

<file path=ppt/slides/_rels/slide5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22.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6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7.jpg"/></Relationships>
</file>

<file path=ppt/slides/_rels/slide63.xml.rels><?xml version="1.0" encoding="UTF-8" standalone="yes"?>
<Relationships xmlns="http://schemas.openxmlformats.org/package/2006/relationships"><Relationship Id="rId8" Type="http://schemas.openxmlformats.org/officeDocument/2006/relationships/hyperlink" Target="https://gps-trace.com/en/blog/notifications-track-your-vehicle-with-ease%23:~:text=Geofence%20alerts%20allow%20you%20to,of%20or%20into%20those%20boundaries.&amp;text=They%20make%20it%20clear%20if,with%20which%20it%20is%20used.&amp;text=Trip%20notifications%20can%20be%20used,start%2Fend%20of%20a%20trip" TargetMode="External"/><Relationship Id="rId3" Type="http://schemas.openxmlformats.org/officeDocument/2006/relationships/image" Target="../media/image5.svg"/><Relationship Id="rId7" Type="http://schemas.openxmlformats.org/officeDocument/2006/relationships/hyperlink" Target="https://developers.google.com/maps/documentation/places/web-service/overview"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ieeexplore.ieee.org/document/6143420" TargetMode="External"/><Relationship Id="rId5" Type="http://schemas.openxmlformats.org/officeDocument/2006/relationships/hyperlink" Target="https://www.researchgate.net/publication/375883893_Vehicle_Number_Plate_Detection_System_Using_Image_Processing_Approach%23:~:text=The%20number%20plate%20region%20in,contains%20the%20specific%20vehicle%20information" TargetMode="External"/><Relationship Id="rId4" Type="http://schemas.openxmlformats.org/officeDocument/2006/relationships/hyperlink" Target="https://www.electronicsforu.com/electronics-projects/hardware-diy/gsm-gps-based-vehicle-tracking-syste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5.svg"/></Relationships>
</file>

<file path=ppt/slides/_rels/slide6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5.svg"/><Relationship Id="rId7"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2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70.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43.jpg"/></Relationships>
</file>

<file path=ppt/slides/_rels/slide7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9.png"/></Relationships>
</file>

<file path=ppt/slides/_rels/slide7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6.xml"/><Relationship Id="rId4" Type="http://schemas.openxmlformats.org/officeDocument/2006/relationships/image" Target="../media/image146.png"/></Relationships>
</file>

<file path=ppt/slides/_rels/slide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 Id="rId4" Type="http://schemas.openxmlformats.org/officeDocument/2006/relationships/image" Target="../media/image149.png"/></Relationships>
</file>

<file path=ppt/slides/_rels/slide7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2.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3.jpeg"/></Relationships>
</file>

<file path=ppt/slides/_rels/slide8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pic>
        <p:nvPicPr>
          <p:cNvPr id="16" name="Picture 15" descr="A map of sri lanka with white lines">
            <a:extLst>
              <a:ext uri="{FF2B5EF4-FFF2-40B4-BE49-F238E27FC236}">
                <a16:creationId xmlns:a16="http://schemas.microsoft.com/office/drawing/2014/main" id="{FD451932-D8AB-A027-F15E-1E359076A4FE}"/>
              </a:ext>
            </a:extLst>
          </p:cNvPr>
          <p:cNvPicPr>
            <a:picLocks noChangeAspect="1"/>
          </p:cNvPicPr>
          <p:nvPr/>
        </p:nvPicPr>
        <p:blipFill rotWithShape="1">
          <a:blip r:embed="rId3">
            <a:extLst>
              <a:ext uri="{28A0092B-C50C-407E-A947-70E740481C1C}">
                <a14:useLocalDpi xmlns:a14="http://schemas.microsoft.com/office/drawing/2010/main" val="0"/>
              </a:ext>
            </a:extLst>
          </a:blip>
          <a:srcRect l="23186" r="20983" b="-5"/>
          <a:stretch/>
        </p:blipFill>
        <p:spPr>
          <a:xfrm>
            <a:off x="1182006" y="330907"/>
            <a:ext cx="4457843" cy="5988748"/>
          </a:xfrm>
          <a:prstGeom prst="rect">
            <a:avLst/>
          </a:prstGeom>
        </p:spPr>
      </p:pic>
      <p:sp>
        <p:nvSpPr>
          <p:cNvPr id="9" name="Freeform 9"/>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0" name="Freeform 10"/>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2" name="TextBox 12"/>
          <p:cNvSpPr txBox="1"/>
          <p:nvPr/>
        </p:nvSpPr>
        <p:spPr>
          <a:xfrm>
            <a:off x="5911921" y="737057"/>
            <a:ext cx="5942522" cy="2886303"/>
          </a:xfrm>
          <a:prstGeom prst="rect">
            <a:avLst/>
          </a:prstGeom>
        </p:spPr>
        <p:txBody>
          <a:bodyPr lIns="0" tIns="0" rIns="0" bIns="0" rtlCol="0" anchor="t">
            <a:spAutoFit/>
          </a:bodyPr>
          <a:lstStyle/>
          <a:p>
            <a:pPr algn="ctr">
              <a:lnSpc>
                <a:spcPts val="3728"/>
              </a:lnSpc>
            </a:pPr>
            <a:r>
              <a:rPr lang="sv-SE" sz="4400" b="1" spc="793" dirty="0">
                <a:solidFill>
                  <a:srgbClr val="FFFFFF"/>
                </a:solidFill>
                <a:effectLst>
                  <a:outerShdw blurRad="38100" dist="38100" dir="2700000" algn="tl">
                    <a:srgbClr val="000000">
                      <a:alpha val="43137"/>
                    </a:srgbClr>
                  </a:outerShdw>
                </a:effectLst>
                <a:latin typeface="Poppins"/>
                <a:ea typeface="Poppins"/>
                <a:cs typeface="Poppins"/>
                <a:sym typeface="Poppins"/>
              </a:rPr>
              <a:t>Sri Lanka Intelligent Bus Navigation and Passenger Information System </a:t>
            </a:r>
            <a:endParaRPr lang="en-US" sz="4400" b="1" spc="793" dirty="0">
              <a:solidFill>
                <a:srgbClr val="FFFFFF"/>
              </a:solidFill>
              <a:effectLst>
                <a:outerShdw blurRad="38100" dist="38100" dir="2700000" algn="tl">
                  <a:srgbClr val="000000">
                    <a:alpha val="43137"/>
                  </a:srgbClr>
                </a:outerShdw>
              </a:effectLst>
              <a:latin typeface="Poppins"/>
              <a:ea typeface="Poppins"/>
              <a:cs typeface="Poppins"/>
              <a:sym typeface="Poppins"/>
            </a:endParaRPr>
          </a:p>
        </p:txBody>
      </p:sp>
      <p:sp>
        <p:nvSpPr>
          <p:cNvPr id="13" name="TextBox 13"/>
          <p:cNvSpPr txBox="1"/>
          <p:nvPr/>
        </p:nvSpPr>
        <p:spPr>
          <a:xfrm>
            <a:off x="8105864" y="3935274"/>
            <a:ext cx="1646112" cy="316690"/>
          </a:xfrm>
          <a:prstGeom prst="rect">
            <a:avLst/>
          </a:prstGeom>
        </p:spPr>
        <p:txBody>
          <a:bodyPr wrap="square" lIns="0" tIns="0" rIns="0" bIns="0" rtlCol="0" anchor="t">
            <a:spAutoFit/>
          </a:bodyPr>
          <a:lstStyle/>
          <a:p>
            <a:pPr algn="r">
              <a:lnSpc>
                <a:spcPts val="2748"/>
              </a:lnSpc>
            </a:pPr>
            <a:r>
              <a:rPr lang="en-US" sz="1963" b="1" dirty="0">
                <a:solidFill>
                  <a:srgbClr val="FFFFFF"/>
                </a:solidFill>
                <a:latin typeface="Poppins"/>
                <a:ea typeface="Poppins"/>
                <a:cs typeface="Poppins"/>
                <a:sym typeface="Poppins"/>
              </a:rPr>
              <a:t>24-25J-237</a:t>
            </a:r>
          </a:p>
        </p:txBody>
      </p:sp>
      <p:pic>
        <p:nvPicPr>
          <p:cNvPr id="20" name="Picture 19" descr="A yellow bus with black background&#10;&#10;Description automatically generated">
            <a:extLst>
              <a:ext uri="{FF2B5EF4-FFF2-40B4-BE49-F238E27FC236}">
                <a16:creationId xmlns:a16="http://schemas.microsoft.com/office/drawing/2014/main" id="{076B3A8E-4988-F4C0-BDD3-214AA6CC4E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2160" y="1273844"/>
            <a:ext cx="2845849" cy="1547430"/>
          </a:xfrm>
          <a:prstGeom prst="rect">
            <a:avLst/>
          </a:prstGeom>
          <a:scene3d>
            <a:camera prst="orthographicFront">
              <a:rot lat="0" lon="9900000" rev="0"/>
            </a:camera>
            <a:lightRig rig="threePt" dir="t"/>
          </a:scene3d>
        </p:spPr>
      </p:pic>
      <p:pic>
        <p:nvPicPr>
          <p:cNvPr id="24" name="Picture 23" descr="A grey bus with the door open&#10;&#10;Description automatically generated">
            <a:extLst>
              <a:ext uri="{FF2B5EF4-FFF2-40B4-BE49-F238E27FC236}">
                <a16:creationId xmlns:a16="http://schemas.microsoft.com/office/drawing/2014/main" id="{7A618F9C-932F-7B82-DD40-CD017E5D8D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55026" y="4032631"/>
            <a:ext cx="2577818" cy="2577818"/>
          </a:xfrm>
          <a:prstGeom prst="rect">
            <a:avLst/>
          </a:prstGeom>
          <a:effectLst>
            <a:outerShdw blurRad="76200" dir="13500000" sy="23000" kx="1200000" algn="br" rotWithShape="0">
              <a:prstClr val="black">
                <a:alpha val="20000"/>
              </a:prstClr>
            </a:outerShdw>
          </a:effectLst>
        </p:spPr>
      </p:pic>
      <p:sp>
        <p:nvSpPr>
          <p:cNvPr id="4" name="Freeform 9">
            <a:extLst>
              <a:ext uri="{FF2B5EF4-FFF2-40B4-BE49-F238E27FC236}">
                <a16:creationId xmlns:a16="http://schemas.microsoft.com/office/drawing/2014/main" id="{C31EFF2B-1731-1F0C-CA22-F704B3313310}"/>
              </a:ext>
            </a:extLst>
          </p:cNvPr>
          <p:cNvSpPr/>
          <p:nvPr/>
        </p:nvSpPr>
        <p:spPr>
          <a:xfrm>
            <a:off x="748796" y="3327400"/>
            <a:ext cx="2408926" cy="1168400"/>
          </a:xfrm>
          <a:custGeom>
            <a:avLst/>
            <a:gdLst/>
            <a:ahLst/>
            <a:cxnLst/>
            <a:rect l="l" t="t" r="r" b="b"/>
            <a:pathLst>
              <a:path w="9533384" h="4564107">
                <a:moveTo>
                  <a:pt x="0" y="0"/>
                </a:moveTo>
                <a:lnTo>
                  <a:pt x="9533384" y="0"/>
                </a:lnTo>
                <a:lnTo>
                  <a:pt x="9533384" y="4564107"/>
                </a:lnTo>
                <a:lnTo>
                  <a:pt x="0" y="4564107"/>
                </a:lnTo>
                <a:lnTo>
                  <a:pt x="0" y="0"/>
                </a:lnTo>
                <a:close/>
              </a:path>
            </a:pathLst>
          </a:custGeom>
          <a:blipFill>
            <a:blip r:embed="rId8">
              <a:extLst>
                <a:ext uri="{96DAC541-7B7A-43D3-8B79-37D633B846F1}">
                  <asvg:svgBlip xmlns:asvg="http://schemas.microsoft.com/office/drawing/2016/SVG/main" r:embed="rId9"/>
                </a:ext>
              </a:extLst>
            </a:blip>
            <a:stretch>
              <a:fillRect/>
            </a:stretch>
          </a:blipFill>
          <a:effectLst>
            <a:outerShdw blurRad="76200" dir="18900000" sy="23000" kx="-1200000" algn="bl" rotWithShape="0">
              <a:prstClr val="black">
                <a:alpha val="20000"/>
              </a:prstClr>
            </a:outerShdw>
          </a:effectLst>
        </p:spPr>
        <p:txBody>
          <a:bodyPr/>
          <a:lstStyle/>
          <a:p>
            <a:endParaRPr 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par>
                                <p:cTn id="8" presetID="42"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anim calcmode="lin" valueType="num">
                                      <p:cBhvr>
                                        <p:cTn id="11" dur="1000" fill="hold"/>
                                        <p:tgtEl>
                                          <p:spTgt spid="20"/>
                                        </p:tgtEl>
                                        <p:attrNameLst>
                                          <p:attrName>ppt_x</p:attrName>
                                        </p:attrNameLst>
                                      </p:cBhvr>
                                      <p:tavLst>
                                        <p:tav tm="0">
                                          <p:val>
                                            <p:strVal val="#ppt_x"/>
                                          </p:val>
                                        </p:tav>
                                        <p:tav tm="100000">
                                          <p:val>
                                            <p:strVal val="#ppt_x"/>
                                          </p:val>
                                        </p:tav>
                                      </p:tavLst>
                                    </p:anim>
                                    <p:anim calcmode="lin" valueType="num">
                                      <p:cBhvr>
                                        <p:cTn id="12" dur="1000" fill="hold"/>
                                        <p:tgtEl>
                                          <p:spTgt spid="20"/>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10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200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10" name="Picture 9">
            <a:extLst>
              <a:ext uri="{FF2B5EF4-FFF2-40B4-BE49-F238E27FC236}">
                <a16:creationId xmlns:a16="http://schemas.microsoft.com/office/drawing/2014/main" id="{78FD2BA6-6AA6-F12C-4EC8-102A4599D5E1}"/>
              </a:ext>
            </a:extLst>
          </p:cNvPr>
          <p:cNvPicPr>
            <a:picLocks noChangeAspect="1"/>
          </p:cNvPicPr>
          <p:nvPr/>
        </p:nvPicPr>
        <p:blipFill>
          <a:blip r:embed="rId4"/>
          <a:stretch>
            <a:fillRect/>
          </a:stretch>
        </p:blipFill>
        <p:spPr>
          <a:xfrm>
            <a:off x="609600" y="530226"/>
            <a:ext cx="10553091" cy="1450974"/>
          </a:xfrm>
          <a:prstGeom prst="rect">
            <a:avLst/>
          </a:prstGeom>
        </p:spPr>
      </p:pic>
      <p:pic>
        <p:nvPicPr>
          <p:cNvPr id="11" name="Picture 10" descr="A white person holding a question mark&#10;&#10;Description automatically generated">
            <a:extLst>
              <a:ext uri="{FF2B5EF4-FFF2-40B4-BE49-F238E27FC236}">
                <a16:creationId xmlns:a16="http://schemas.microsoft.com/office/drawing/2014/main" id="{607A7DF9-D2B9-4C38-6EB0-421DC8C0AE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1527" y="5438001"/>
            <a:ext cx="2260094" cy="2905351"/>
          </a:xfrm>
          <a:prstGeom prst="rect">
            <a:avLst/>
          </a:prstGeom>
        </p:spPr>
      </p:pic>
      <p:sp>
        <p:nvSpPr>
          <p:cNvPr id="18" name="Flowchart: Card 17">
            <a:extLst>
              <a:ext uri="{FF2B5EF4-FFF2-40B4-BE49-F238E27FC236}">
                <a16:creationId xmlns:a16="http://schemas.microsoft.com/office/drawing/2014/main" id="{3952BABA-5AB1-49FB-AB6D-F91CAE3084A1}"/>
              </a:ext>
            </a:extLst>
          </p:cNvPr>
          <p:cNvSpPr/>
          <p:nvPr/>
        </p:nvSpPr>
        <p:spPr>
          <a:xfrm flipH="1">
            <a:off x="6565383" y="1561541"/>
            <a:ext cx="4987565" cy="1450974"/>
          </a:xfrm>
          <a:prstGeom prst="flowChartPunchedCard">
            <a:avLst/>
          </a:prstGeom>
          <a:solidFill>
            <a:schemeClr val="tx2">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ADE5338-9518-D3E2-DA4D-42E2C03849C8}"/>
              </a:ext>
            </a:extLst>
          </p:cNvPr>
          <p:cNvSpPr txBox="1"/>
          <p:nvPr/>
        </p:nvSpPr>
        <p:spPr>
          <a:xfrm>
            <a:off x="6184383" y="1981200"/>
            <a:ext cx="5292365" cy="674928"/>
          </a:xfrm>
          <a:prstGeom prst="rect">
            <a:avLst/>
          </a:prstGeom>
          <a:noFill/>
        </p:spPr>
        <p:txBody>
          <a:bodyPr wrap="square" rtlCol="0">
            <a:spAutoFit/>
          </a:bodyPr>
          <a:lstStyle/>
          <a:p>
            <a:pPr marL="742950" indent="-285750">
              <a:lnSpc>
                <a:spcPct val="107000"/>
              </a:lnSpc>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Iskoola Pota" panose="020B0502040204020203" pitchFamily="34" charset="0"/>
              </a:rPr>
              <a:t>What is the best way to ensure conductors receive real-time transaction confirmations?</a:t>
            </a:r>
          </a:p>
        </p:txBody>
      </p:sp>
      <p:pic>
        <p:nvPicPr>
          <p:cNvPr id="20" name="Graphic 19" descr="Question Mark with solid fill">
            <a:extLst>
              <a:ext uri="{FF2B5EF4-FFF2-40B4-BE49-F238E27FC236}">
                <a16:creationId xmlns:a16="http://schemas.microsoft.com/office/drawing/2014/main" id="{4632392A-D54F-591E-3355-D3E0A4FD55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69471">
            <a:off x="6372235" y="1296287"/>
            <a:ext cx="572341" cy="572341"/>
          </a:xfrm>
          <a:prstGeom prst="rect">
            <a:avLst/>
          </a:prstGeom>
          <a:effectLst>
            <a:outerShdw blurRad="254000" dist="127000" dir="5400000" algn="ctr" rotWithShape="0">
              <a:srgbClr val="000000">
                <a:alpha val="70000"/>
              </a:srgbClr>
            </a:outerShdw>
          </a:effectLst>
        </p:spPr>
      </p:pic>
      <p:pic>
        <p:nvPicPr>
          <p:cNvPr id="21" name="Graphic 20" descr="Question Mark with solid fill">
            <a:extLst>
              <a:ext uri="{FF2B5EF4-FFF2-40B4-BE49-F238E27FC236}">
                <a16:creationId xmlns:a16="http://schemas.microsoft.com/office/drawing/2014/main" id="{78C4F743-8922-0CCE-7B60-3D5D2E88E3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6243843" y="1673390"/>
            <a:ext cx="441465" cy="441465"/>
          </a:xfrm>
          <a:prstGeom prst="rect">
            <a:avLst/>
          </a:prstGeom>
          <a:effectLst>
            <a:outerShdw blurRad="254000" dist="127000" dir="5400000" algn="ctr" rotWithShape="0">
              <a:srgbClr val="000000">
                <a:alpha val="70000"/>
              </a:srgbClr>
            </a:outerShdw>
          </a:effectLst>
        </p:spPr>
      </p:pic>
      <p:pic>
        <p:nvPicPr>
          <p:cNvPr id="22" name="Graphic 21" descr="Question Mark with solid fill">
            <a:extLst>
              <a:ext uri="{FF2B5EF4-FFF2-40B4-BE49-F238E27FC236}">
                <a16:creationId xmlns:a16="http://schemas.microsoft.com/office/drawing/2014/main" id="{AA206115-26DB-330C-1C5E-AF0FC4E20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6772640" y="1331558"/>
            <a:ext cx="441465" cy="441465"/>
          </a:xfrm>
          <a:prstGeom prst="rect">
            <a:avLst/>
          </a:prstGeom>
          <a:effectLst>
            <a:outerShdw blurRad="254000" dist="127000" dir="5400000" algn="ctr" rotWithShape="0">
              <a:srgbClr val="000000">
                <a:alpha val="70000"/>
              </a:srgbClr>
            </a:outerShdw>
          </a:effectLst>
        </p:spPr>
      </p:pic>
      <p:pic>
        <p:nvPicPr>
          <p:cNvPr id="13" name="Picture 12" descr="A cartoon of a person holding a ticket&#10;&#10;Description automatically generated">
            <a:extLst>
              <a:ext uri="{FF2B5EF4-FFF2-40B4-BE49-F238E27FC236}">
                <a16:creationId xmlns:a16="http://schemas.microsoft.com/office/drawing/2014/main" id="{D644B017-2ED7-29E2-224F-52AA8E890F0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4012" y="1927269"/>
            <a:ext cx="3308261" cy="3308261"/>
          </a:xfrm>
          <a:prstGeom prst="rect">
            <a:avLst/>
          </a:prstGeom>
        </p:spPr>
      </p:pic>
      <p:sp>
        <p:nvSpPr>
          <p:cNvPr id="7" name="Rectangle 6">
            <a:extLst>
              <a:ext uri="{FF2B5EF4-FFF2-40B4-BE49-F238E27FC236}">
                <a16:creationId xmlns:a16="http://schemas.microsoft.com/office/drawing/2014/main" id="{157E9A21-9E41-FFB1-7A36-113292C09C31}"/>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pic>
        <p:nvPicPr>
          <p:cNvPr id="1026" name="Picture 2" descr="Forms response chart. Question title: 07.  Have you ever experienced issues with the current bus ticketing system?. Number of responses: 81 responses.">
            <a:extLst>
              <a:ext uri="{FF2B5EF4-FFF2-40B4-BE49-F238E27FC236}">
                <a16:creationId xmlns:a16="http://schemas.microsoft.com/office/drawing/2014/main" id="{45614A49-95FD-6951-D72A-66E58E197CA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18693"/>
          <a:stretch/>
        </p:blipFill>
        <p:spPr bwMode="auto">
          <a:xfrm>
            <a:off x="5029200" y="3266440"/>
            <a:ext cx="4196891" cy="2171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13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75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0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
                                          </p:val>
                                        </p:tav>
                                        <p:tav tm="100000">
                                          <p:val>
                                            <p:strVal val="#ppt_x"/>
                                          </p:val>
                                        </p:tav>
                                      </p:tavLst>
                                    </p:anim>
                                    <p:anim calcmode="lin" valueType="num">
                                      <p:cBhvr>
                                        <p:cTn id="34" dur="1000" fill="hold"/>
                                        <p:tgtEl>
                                          <p:spTgt spid="2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0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par>
                                <p:cTn id="40" presetID="42" presetClass="path" presetSubtype="0" accel="50000" decel="50000" fill="hold" nodeType="withEffect">
                                  <p:stCondLst>
                                    <p:cond delay="1250"/>
                                  </p:stCondLst>
                                  <p:childTnLst>
                                    <p:animMotion origin="layout" path="M -2.29167E-6 -1.11111E-6 L 0.26146 -0.26389 " pathEditMode="relative" rAng="0" ptsTypes="AA">
                                      <p:cBhvr>
                                        <p:cTn id="41" dur="2000" fill="hold"/>
                                        <p:tgtEl>
                                          <p:spTgt spid="11"/>
                                        </p:tgtEl>
                                        <p:attrNameLst>
                                          <p:attrName>ppt_x</p:attrName>
                                          <p:attrName>ppt_y</p:attrName>
                                        </p:attrNameLst>
                                      </p:cBhvr>
                                      <p:rCtr x="13073" y="-13194"/>
                                    </p:animMotion>
                                  </p:childTnLst>
                                </p:cTn>
                              </p:par>
                              <p:par>
                                <p:cTn id="42" presetID="10" presetClass="entr" presetSubtype="0" fill="hold" nodeType="withEffect">
                                  <p:stCondLst>
                                    <p:cond delay="1250"/>
                                  </p:stCondLst>
                                  <p:childTnLst>
                                    <p:set>
                                      <p:cBhvr>
                                        <p:cTn id="43" dur="1" fill="hold">
                                          <p:stCondLst>
                                            <p:cond delay="0"/>
                                          </p:stCondLst>
                                        </p:cTn>
                                        <p:tgtEl>
                                          <p:spTgt spid="1026"/>
                                        </p:tgtEl>
                                        <p:attrNameLst>
                                          <p:attrName>style.visibility</p:attrName>
                                        </p:attrNameLst>
                                      </p:cBhvr>
                                      <p:to>
                                        <p:strVal val="visible"/>
                                      </p:to>
                                    </p:set>
                                    <p:animEffect transition="in" filter="fade">
                                      <p:cBhvr>
                                        <p:cTn id="4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a:extLst>
            <a:ext uri="{FF2B5EF4-FFF2-40B4-BE49-F238E27FC236}">
              <a16:creationId xmlns:a16="http://schemas.microsoft.com/office/drawing/2014/main" id="{29B97BDA-FC08-3658-4F7E-EC025C5C3EC0}"/>
            </a:ext>
          </a:extLst>
        </p:cNvPr>
        <p:cNvGrpSpPr/>
        <p:nvPr/>
      </p:nvGrpSpPr>
      <p:grpSpPr>
        <a:xfrm>
          <a:off x="0" y="0"/>
          <a:ext cx="0" cy="0"/>
          <a:chOff x="0" y="0"/>
          <a:chExt cx="0" cy="0"/>
        </a:xfrm>
      </p:grpSpPr>
      <p:sp>
        <p:nvSpPr>
          <p:cNvPr id="3" name="Freeform 9">
            <a:extLst>
              <a:ext uri="{FF2B5EF4-FFF2-40B4-BE49-F238E27FC236}">
                <a16:creationId xmlns:a16="http://schemas.microsoft.com/office/drawing/2014/main" id="{1E9955C6-3836-1B6F-52B2-350E1EE56794}"/>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10">
            <a:extLst>
              <a:ext uri="{FF2B5EF4-FFF2-40B4-BE49-F238E27FC236}">
                <a16:creationId xmlns:a16="http://schemas.microsoft.com/office/drawing/2014/main" id="{CAC6B084-34BC-CFA8-FA97-316B901F2DCB}"/>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6" name="Picture 5">
            <a:extLst>
              <a:ext uri="{FF2B5EF4-FFF2-40B4-BE49-F238E27FC236}">
                <a16:creationId xmlns:a16="http://schemas.microsoft.com/office/drawing/2014/main" id="{320A7D08-8062-5B44-C8F0-7C2B174BE771}"/>
              </a:ext>
            </a:extLst>
          </p:cNvPr>
          <p:cNvPicPr>
            <a:picLocks noChangeAspect="1"/>
          </p:cNvPicPr>
          <p:nvPr/>
        </p:nvPicPr>
        <p:blipFill>
          <a:blip r:embed="rId4"/>
          <a:stretch>
            <a:fillRect/>
          </a:stretch>
        </p:blipFill>
        <p:spPr>
          <a:xfrm>
            <a:off x="609600" y="530226"/>
            <a:ext cx="10553091" cy="1450974"/>
          </a:xfrm>
          <a:prstGeom prst="rect">
            <a:avLst/>
          </a:prstGeom>
        </p:spPr>
      </p:pic>
      <p:pic>
        <p:nvPicPr>
          <p:cNvPr id="8" name="Picture 7" descr="A white person holding a question mark&#10;&#10;Description automatically generated">
            <a:extLst>
              <a:ext uri="{FF2B5EF4-FFF2-40B4-BE49-F238E27FC236}">
                <a16:creationId xmlns:a16="http://schemas.microsoft.com/office/drawing/2014/main" id="{B1029C30-2AE3-0689-E7B2-67E205A301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1527" y="5438001"/>
            <a:ext cx="2260094" cy="2905351"/>
          </a:xfrm>
          <a:prstGeom prst="rect">
            <a:avLst/>
          </a:prstGeom>
        </p:spPr>
      </p:pic>
      <p:sp>
        <p:nvSpPr>
          <p:cNvPr id="9" name="Flowchart: Card 8">
            <a:extLst>
              <a:ext uri="{FF2B5EF4-FFF2-40B4-BE49-F238E27FC236}">
                <a16:creationId xmlns:a16="http://schemas.microsoft.com/office/drawing/2014/main" id="{D50293A1-023E-FF31-157E-9AE3D3CB55B0}"/>
              </a:ext>
            </a:extLst>
          </p:cNvPr>
          <p:cNvSpPr/>
          <p:nvPr/>
        </p:nvSpPr>
        <p:spPr>
          <a:xfrm flipH="1">
            <a:off x="6565383" y="1790141"/>
            <a:ext cx="4987565" cy="1450974"/>
          </a:xfrm>
          <a:prstGeom prst="flowChartPunchedCard">
            <a:avLst/>
          </a:prstGeom>
          <a:solidFill>
            <a:schemeClr val="accent1">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C894342-7E4E-82B5-A5E7-C003CEA4C469}"/>
              </a:ext>
            </a:extLst>
          </p:cNvPr>
          <p:cNvSpPr txBox="1"/>
          <p:nvPr/>
        </p:nvSpPr>
        <p:spPr>
          <a:xfrm>
            <a:off x="6260583" y="2054572"/>
            <a:ext cx="5292365" cy="971292"/>
          </a:xfrm>
          <a:prstGeom prst="rect">
            <a:avLst/>
          </a:prstGeom>
          <a:noFill/>
        </p:spPr>
        <p:txBody>
          <a:bodyPr wrap="square" rtlCol="0">
            <a:spAutoFit/>
          </a:bodyPr>
          <a:lstStyle/>
          <a:p>
            <a:pPr marL="742950" indent="-285750">
              <a:lnSpc>
                <a:spcPct val="107000"/>
              </a:lnSpc>
              <a:buFont typeface="Arial" panose="020B0604020202020204" pitchFamily="34" charset="0"/>
              <a:buChar char="•"/>
            </a:pPr>
            <a:r>
              <a:rPr lang="en-US" kern="100" dirty="0">
                <a:effectLst/>
                <a:latin typeface="Aptos" panose="020B0004020202020204" pitchFamily="34" charset="0"/>
                <a:ea typeface="Aptos" panose="020B0004020202020204" pitchFamily="34" charset="0"/>
                <a:cs typeface="Iskoola Pota" panose="020B0502040204020203" pitchFamily="34" charset="0"/>
              </a:rPr>
              <a:t>How can NFC and blockchain be combined for efficient and secure bus ticket purchases in Sri Lanka?</a:t>
            </a:r>
          </a:p>
        </p:txBody>
      </p:sp>
      <p:pic>
        <p:nvPicPr>
          <p:cNvPr id="14" name="Graphic 13" descr="Question Mark with solid fill">
            <a:extLst>
              <a:ext uri="{FF2B5EF4-FFF2-40B4-BE49-F238E27FC236}">
                <a16:creationId xmlns:a16="http://schemas.microsoft.com/office/drawing/2014/main" id="{7FFE70FA-EE44-1492-9B51-288AFB5B49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69471">
            <a:off x="6337670" y="1524887"/>
            <a:ext cx="572341" cy="572341"/>
          </a:xfrm>
          <a:prstGeom prst="rect">
            <a:avLst/>
          </a:prstGeom>
          <a:effectLst>
            <a:outerShdw blurRad="254000" dist="127000" dir="5400000" algn="ctr" rotWithShape="0">
              <a:srgbClr val="000000">
                <a:alpha val="70000"/>
              </a:srgbClr>
            </a:outerShdw>
          </a:effectLst>
        </p:spPr>
      </p:pic>
      <p:pic>
        <p:nvPicPr>
          <p:cNvPr id="15" name="Graphic 14" descr="Question Mark with solid fill">
            <a:extLst>
              <a:ext uri="{FF2B5EF4-FFF2-40B4-BE49-F238E27FC236}">
                <a16:creationId xmlns:a16="http://schemas.microsoft.com/office/drawing/2014/main" id="{39B0F509-7FB4-268D-B8A8-EF32DE575A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6243843" y="1901990"/>
            <a:ext cx="441465" cy="441465"/>
          </a:xfrm>
          <a:prstGeom prst="rect">
            <a:avLst/>
          </a:prstGeom>
          <a:effectLst>
            <a:outerShdw blurRad="254000" dist="127000" dir="5400000" algn="ctr" rotWithShape="0">
              <a:srgbClr val="000000">
                <a:alpha val="70000"/>
              </a:srgbClr>
            </a:outerShdw>
          </a:effectLst>
        </p:spPr>
      </p:pic>
      <p:pic>
        <p:nvPicPr>
          <p:cNvPr id="16" name="Graphic 15" descr="Question Mark with solid fill">
            <a:extLst>
              <a:ext uri="{FF2B5EF4-FFF2-40B4-BE49-F238E27FC236}">
                <a16:creationId xmlns:a16="http://schemas.microsoft.com/office/drawing/2014/main" id="{2AE3D6AB-91E8-EFA2-4A89-CB3FD98DA0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6738075" y="1560158"/>
            <a:ext cx="441465" cy="441465"/>
          </a:xfrm>
          <a:prstGeom prst="rect">
            <a:avLst/>
          </a:prstGeom>
          <a:effectLst>
            <a:outerShdw blurRad="254000" dist="127000" dir="5400000" algn="ctr" rotWithShape="0">
              <a:srgbClr val="000000">
                <a:alpha val="70000"/>
              </a:srgbClr>
            </a:outerShdw>
          </a:effectLst>
        </p:spPr>
      </p:pic>
      <p:sp>
        <p:nvSpPr>
          <p:cNvPr id="23" name="Rectangle 22">
            <a:extLst>
              <a:ext uri="{FF2B5EF4-FFF2-40B4-BE49-F238E27FC236}">
                <a16:creationId xmlns:a16="http://schemas.microsoft.com/office/drawing/2014/main" id="{F1E3E2F8-F1E1-51E3-FEC0-B38757BE0525}"/>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pic>
        <p:nvPicPr>
          <p:cNvPr id="24" name="Picture 23" descr="Forms response chart. Question title: 08. How interested would you be in using an NFC card for contactless bus ticket payments?  &#10;. Number of responses: 78 responses.">
            <a:extLst>
              <a:ext uri="{FF2B5EF4-FFF2-40B4-BE49-F238E27FC236}">
                <a16:creationId xmlns:a16="http://schemas.microsoft.com/office/drawing/2014/main" id="{F0031C6E-E1C4-D17D-49C5-853B5130B38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76800" y="3578966"/>
            <a:ext cx="4572000" cy="1924539"/>
          </a:xfrm>
          <a:prstGeom prst="rect">
            <a:avLst/>
          </a:prstGeom>
          <a:noFill/>
          <a:ln>
            <a:solidFill>
              <a:schemeClr val="tx1"/>
            </a:solidFill>
          </a:ln>
        </p:spPr>
      </p:pic>
      <p:pic>
        <p:nvPicPr>
          <p:cNvPr id="5" name="Picture 4" descr="A yellow bus with a traffic light on top&#10;&#10;Description automatically generated">
            <a:extLst>
              <a:ext uri="{FF2B5EF4-FFF2-40B4-BE49-F238E27FC236}">
                <a16:creationId xmlns:a16="http://schemas.microsoft.com/office/drawing/2014/main" id="{0437EC9D-9DDD-7C31-F5AF-BFA290D4E3A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2927" y="1426083"/>
            <a:ext cx="4556256" cy="4556256"/>
          </a:xfrm>
          <a:prstGeom prst="rect">
            <a:avLst/>
          </a:prstGeom>
        </p:spPr>
      </p:pic>
    </p:spTree>
    <p:extLst>
      <p:ext uri="{BB962C8B-B14F-4D97-AF65-F5344CB8AC3E}">
        <p14:creationId xmlns:p14="http://schemas.microsoft.com/office/powerpoint/2010/main" val="1112089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75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75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75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path" presetSubtype="0" accel="50000" decel="50000" fill="hold" nodeType="withEffect">
                                  <p:stCondLst>
                                    <p:cond delay="1250"/>
                                  </p:stCondLst>
                                  <p:childTnLst>
                                    <p:animMotion origin="layout" path="M -2.29167E-6 -1.11111E-6 L 0.26146 -0.26389 " pathEditMode="relative" rAng="0" ptsTypes="AA">
                                      <p:cBhvr>
                                        <p:cTn id="36" dur="2000" fill="hold"/>
                                        <p:tgtEl>
                                          <p:spTgt spid="8"/>
                                        </p:tgtEl>
                                        <p:attrNameLst>
                                          <p:attrName>ppt_x</p:attrName>
                                          <p:attrName>ppt_y</p:attrName>
                                        </p:attrNameLst>
                                      </p:cBhvr>
                                      <p:rCtr x="13073" y="-13194"/>
                                    </p:animMotion>
                                  </p:childTnLst>
                                </p:cTn>
                              </p:par>
                              <p:par>
                                <p:cTn id="37" presetID="10" presetClass="entr" presetSubtype="0" fill="hold" nodeType="withEffect">
                                  <p:stCondLst>
                                    <p:cond delay="75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104" name="Group 103">
            <a:extLst>
              <a:ext uri="{FF2B5EF4-FFF2-40B4-BE49-F238E27FC236}">
                <a16:creationId xmlns:a16="http://schemas.microsoft.com/office/drawing/2014/main" id="{90A4C519-E62A-AD50-82E2-8BACB9BEE74A}"/>
              </a:ext>
            </a:extLst>
          </p:cNvPr>
          <p:cNvGrpSpPr/>
          <p:nvPr/>
        </p:nvGrpSpPr>
        <p:grpSpPr>
          <a:xfrm>
            <a:off x="483711" y="986062"/>
            <a:ext cx="11479689" cy="5109938"/>
            <a:chOff x="392389" y="609600"/>
            <a:chExt cx="14902140" cy="5601976"/>
          </a:xfrm>
        </p:grpSpPr>
        <p:sp>
          <p:nvSpPr>
            <p:cNvPr id="62" name="Google Shape;418;p12">
              <a:extLst>
                <a:ext uri="{FF2B5EF4-FFF2-40B4-BE49-F238E27FC236}">
                  <a16:creationId xmlns:a16="http://schemas.microsoft.com/office/drawing/2014/main" id="{7D791E77-1B8E-77BB-192E-7C797E503FEB}"/>
                </a:ext>
              </a:extLst>
            </p:cNvPr>
            <p:cNvSpPr/>
            <p:nvPr/>
          </p:nvSpPr>
          <p:spPr>
            <a:xfrm>
              <a:off x="392389" y="2015608"/>
              <a:ext cx="3417562" cy="297287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3" name="Google Shape;419;p12">
              <a:extLst>
                <a:ext uri="{FF2B5EF4-FFF2-40B4-BE49-F238E27FC236}">
                  <a16:creationId xmlns:a16="http://schemas.microsoft.com/office/drawing/2014/main" id="{548D83E7-9848-3FEB-A6E5-80F378A4E31B}"/>
                </a:ext>
              </a:extLst>
            </p:cNvPr>
            <p:cNvPicPr preferRelativeResize="0"/>
            <p:nvPr/>
          </p:nvPicPr>
          <p:blipFill rotWithShape="1">
            <a:blip r:embed="rId4">
              <a:alphaModFix/>
            </a:blip>
            <a:srcRect/>
            <a:stretch/>
          </p:blipFill>
          <p:spPr>
            <a:xfrm rot="5400000">
              <a:off x="640837" y="2270689"/>
              <a:ext cx="4925437" cy="2462719"/>
            </a:xfrm>
            <a:prstGeom prst="rect">
              <a:avLst/>
            </a:prstGeom>
            <a:noFill/>
            <a:ln>
              <a:noFill/>
            </a:ln>
          </p:spPr>
        </p:pic>
        <p:sp>
          <p:nvSpPr>
            <p:cNvPr id="64" name="Google Shape;420;p12">
              <a:extLst>
                <a:ext uri="{FF2B5EF4-FFF2-40B4-BE49-F238E27FC236}">
                  <a16:creationId xmlns:a16="http://schemas.microsoft.com/office/drawing/2014/main" id="{D1AC56A5-AFFA-5851-968D-A779952EAC3C}"/>
                </a:ext>
              </a:extLst>
            </p:cNvPr>
            <p:cNvSpPr/>
            <p:nvPr/>
          </p:nvSpPr>
          <p:spPr>
            <a:xfrm>
              <a:off x="4785289" y="782414"/>
              <a:ext cx="940865" cy="94508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21;p12">
              <a:extLst>
                <a:ext uri="{FF2B5EF4-FFF2-40B4-BE49-F238E27FC236}">
                  <a16:creationId xmlns:a16="http://schemas.microsoft.com/office/drawing/2014/main" id="{3B823613-E1C9-85C2-6A1B-9875CDE488F7}"/>
                </a:ext>
              </a:extLst>
            </p:cNvPr>
            <p:cNvSpPr/>
            <p:nvPr/>
          </p:nvSpPr>
          <p:spPr>
            <a:xfrm>
              <a:off x="5470296" y="2169299"/>
              <a:ext cx="940865" cy="94508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422;p12">
              <a:extLst>
                <a:ext uri="{FF2B5EF4-FFF2-40B4-BE49-F238E27FC236}">
                  <a16:creationId xmlns:a16="http://schemas.microsoft.com/office/drawing/2014/main" id="{8552A517-AF7B-E1F5-0EDA-AF983DE6E03D}"/>
                </a:ext>
              </a:extLst>
            </p:cNvPr>
            <p:cNvSpPr/>
            <p:nvPr/>
          </p:nvSpPr>
          <p:spPr>
            <a:xfrm>
              <a:off x="5470296" y="3641833"/>
              <a:ext cx="940865" cy="94508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23;p12">
              <a:extLst>
                <a:ext uri="{FF2B5EF4-FFF2-40B4-BE49-F238E27FC236}">
                  <a16:creationId xmlns:a16="http://schemas.microsoft.com/office/drawing/2014/main" id="{459DEFFD-B499-6D74-1799-52CDF3A973A8}"/>
                </a:ext>
              </a:extLst>
            </p:cNvPr>
            <p:cNvSpPr/>
            <p:nvPr/>
          </p:nvSpPr>
          <p:spPr>
            <a:xfrm>
              <a:off x="3632255" y="2015608"/>
              <a:ext cx="306009" cy="30738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24;p12">
              <a:extLst>
                <a:ext uri="{FF2B5EF4-FFF2-40B4-BE49-F238E27FC236}">
                  <a16:creationId xmlns:a16="http://schemas.microsoft.com/office/drawing/2014/main" id="{0B547240-3232-8A68-6177-34F0D747C4F1}"/>
                </a:ext>
              </a:extLst>
            </p:cNvPr>
            <p:cNvSpPr/>
            <p:nvPr/>
          </p:nvSpPr>
          <p:spPr>
            <a:xfrm>
              <a:off x="4010102" y="2830660"/>
              <a:ext cx="306009" cy="30738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25;p12">
              <a:extLst>
                <a:ext uri="{FF2B5EF4-FFF2-40B4-BE49-F238E27FC236}">
                  <a16:creationId xmlns:a16="http://schemas.microsoft.com/office/drawing/2014/main" id="{F194742A-8C74-4AD8-AD8E-EBFB7B8E6369}"/>
                </a:ext>
              </a:extLst>
            </p:cNvPr>
            <p:cNvSpPr/>
            <p:nvPr/>
          </p:nvSpPr>
          <p:spPr>
            <a:xfrm>
              <a:off x="3981653" y="3829146"/>
              <a:ext cx="306009" cy="30738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426;p12">
              <a:extLst>
                <a:ext uri="{FF2B5EF4-FFF2-40B4-BE49-F238E27FC236}">
                  <a16:creationId xmlns:a16="http://schemas.microsoft.com/office/drawing/2014/main" id="{DF1A0CA3-2CB8-7DA3-A713-BE7C9B14ACC9}"/>
                </a:ext>
              </a:extLst>
            </p:cNvPr>
            <p:cNvGrpSpPr/>
            <p:nvPr/>
          </p:nvGrpSpPr>
          <p:grpSpPr>
            <a:xfrm rot="-5400000">
              <a:off x="9994451" y="-2971579"/>
              <a:ext cx="950194" cy="8112551"/>
              <a:chOff x="-2" y="7"/>
              <a:chExt cx="3304540" cy="28213435"/>
            </a:xfrm>
          </p:grpSpPr>
          <p:sp>
            <p:nvSpPr>
              <p:cNvPr id="71" name="Google Shape;427;p12">
                <a:extLst>
                  <a:ext uri="{FF2B5EF4-FFF2-40B4-BE49-F238E27FC236}">
                    <a16:creationId xmlns:a16="http://schemas.microsoft.com/office/drawing/2014/main" id="{7C118729-4577-4EF6-E80F-8D2D60DA9F40}"/>
                  </a:ext>
                </a:extLst>
              </p:cNvPr>
              <p:cNvSpPr/>
              <p:nvPr/>
            </p:nvSpPr>
            <p:spPr>
              <a:xfrm>
                <a:off x="127002" y="127018"/>
                <a:ext cx="3051809" cy="2808642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72" name="Google Shape;428;p12">
                <a:extLst>
                  <a:ext uri="{FF2B5EF4-FFF2-40B4-BE49-F238E27FC236}">
                    <a16:creationId xmlns:a16="http://schemas.microsoft.com/office/drawing/2014/main" id="{0A0A4E21-AC96-A457-D3B0-9794C4F89055}"/>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73" name="Google Shape;429;p12">
              <a:extLst>
                <a:ext uri="{FF2B5EF4-FFF2-40B4-BE49-F238E27FC236}">
                  <a16:creationId xmlns:a16="http://schemas.microsoft.com/office/drawing/2014/main" id="{FD887F6E-7F0F-9F5C-CC5A-D49DEB0963DD}"/>
                </a:ext>
              </a:extLst>
            </p:cNvPr>
            <p:cNvSpPr txBox="1"/>
            <p:nvPr/>
          </p:nvSpPr>
          <p:spPr>
            <a:xfrm>
              <a:off x="6912907" y="2306007"/>
              <a:ext cx="8341248" cy="850280"/>
            </a:xfrm>
            <a:prstGeom prst="rect">
              <a:avLst/>
            </a:prstGeom>
            <a:noFill/>
            <a:ln>
              <a:noFill/>
            </a:ln>
          </p:spPr>
          <p:txBody>
            <a:bodyPr spcFirstLastPara="1" wrap="square" lIns="0" tIns="0" rIns="0" bIns="0" anchor="t" anchorCtr="0">
              <a:spAutoFit/>
            </a:bodyPr>
            <a:lstStyle/>
            <a:p>
              <a:pPr algn="ctr">
                <a:lnSpc>
                  <a:spcPct val="140008"/>
                </a:lnSpc>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Implementing blockchain for secure, transparent transactions.</a:t>
              </a:r>
            </a:p>
            <a:p>
              <a:pPr marL="0" marR="0" lvl="0" indent="0" algn="ctr" rtl="0">
                <a:lnSpc>
                  <a:spcPct val="140008"/>
                </a:lnSpc>
                <a:spcBef>
                  <a:spcPts val="0"/>
                </a:spcBef>
                <a:spcAft>
                  <a:spcPts val="0"/>
                </a:spcAft>
                <a:buNone/>
              </a:pPr>
              <a:endParaRPr dirty="0">
                <a:solidFill>
                  <a:schemeClr val="bg1"/>
                </a:solidFill>
              </a:endParaRPr>
            </a:p>
          </p:txBody>
        </p:sp>
        <p:sp>
          <p:nvSpPr>
            <p:cNvPr id="74" name="Google Shape;430;p12">
              <a:extLst>
                <a:ext uri="{FF2B5EF4-FFF2-40B4-BE49-F238E27FC236}">
                  <a16:creationId xmlns:a16="http://schemas.microsoft.com/office/drawing/2014/main" id="{90104482-F6FD-3FAE-0708-026074DDED8F}"/>
                </a:ext>
              </a:extLst>
            </p:cNvPr>
            <p:cNvSpPr/>
            <p:nvPr/>
          </p:nvSpPr>
          <p:spPr>
            <a:xfrm>
              <a:off x="4970493" y="969726"/>
              <a:ext cx="570459" cy="57045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31;p12">
              <a:extLst>
                <a:ext uri="{FF2B5EF4-FFF2-40B4-BE49-F238E27FC236}">
                  <a16:creationId xmlns:a16="http://schemas.microsoft.com/office/drawing/2014/main" id="{3A1AD835-BFBD-FB67-0E8F-7705DE4CEEBB}"/>
                </a:ext>
              </a:extLst>
            </p:cNvPr>
            <p:cNvSpPr/>
            <p:nvPr/>
          </p:nvSpPr>
          <p:spPr>
            <a:xfrm>
              <a:off x="5655499" y="2340694"/>
              <a:ext cx="570459" cy="57045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32;p12">
              <a:extLst>
                <a:ext uri="{FF2B5EF4-FFF2-40B4-BE49-F238E27FC236}">
                  <a16:creationId xmlns:a16="http://schemas.microsoft.com/office/drawing/2014/main" id="{3DDECF41-92DA-63D1-DC95-12C940385091}"/>
                </a:ext>
              </a:extLst>
            </p:cNvPr>
            <p:cNvSpPr/>
            <p:nvPr/>
          </p:nvSpPr>
          <p:spPr>
            <a:xfrm>
              <a:off x="5655499" y="3829146"/>
              <a:ext cx="570459" cy="57045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433;p12">
              <a:extLst>
                <a:ext uri="{FF2B5EF4-FFF2-40B4-BE49-F238E27FC236}">
                  <a16:creationId xmlns:a16="http://schemas.microsoft.com/office/drawing/2014/main" id="{9CDB2BBD-1E79-3558-41C8-6EC372CF4CBF}"/>
                </a:ext>
              </a:extLst>
            </p:cNvPr>
            <p:cNvGrpSpPr/>
            <p:nvPr/>
          </p:nvGrpSpPr>
          <p:grpSpPr>
            <a:xfrm rot="-5400000">
              <a:off x="10720135" y="-1454260"/>
              <a:ext cx="950194" cy="8198595"/>
              <a:chOff x="0" y="0"/>
              <a:chExt cx="3304540" cy="28512680"/>
            </a:xfrm>
          </p:grpSpPr>
          <p:sp>
            <p:nvSpPr>
              <p:cNvPr id="78" name="Google Shape;434;p12">
                <a:extLst>
                  <a:ext uri="{FF2B5EF4-FFF2-40B4-BE49-F238E27FC236}">
                    <a16:creationId xmlns:a16="http://schemas.microsoft.com/office/drawing/2014/main" id="{F63F612A-0036-7C18-3BF3-8B5F61FD51BF}"/>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79" name="Google Shape;435;p12">
                <a:extLst>
                  <a:ext uri="{FF2B5EF4-FFF2-40B4-BE49-F238E27FC236}">
                    <a16:creationId xmlns:a16="http://schemas.microsoft.com/office/drawing/2014/main" id="{8573D1C6-1451-5CCF-2A4C-D2410F1219A1}"/>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40000"/>
                  <a:lumOff val="60000"/>
                </a:schemeClr>
              </a:solidFill>
              <a:ln>
                <a:noFill/>
              </a:ln>
            </p:spPr>
            <p:txBody>
              <a:bodyPr/>
              <a:lstStyle/>
              <a:p>
                <a:endParaRPr lang="en-US"/>
              </a:p>
            </p:txBody>
          </p:sp>
        </p:grpSp>
        <p:grpSp>
          <p:nvGrpSpPr>
            <p:cNvPr id="80" name="Google Shape;436;p12">
              <a:extLst>
                <a:ext uri="{FF2B5EF4-FFF2-40B4-BE49-F238E27FC236}">
                  <a16:creationId xmlns:a16="http://schemas.microsoft.com/office/drawing/2014/main" id="{6D069297-A0C9-3712-1BF0-06ED4232FDA0}"/>
                </a:ext>
              </a:extLst>
            </p:cNvPr>
            <p:cNvGrpSpPr/>
            <p:nvPr/>
          </p:nvGrpSpPr>
          <p:grpSpPr>
            <a:xfrm rot="-5400000">
              <a:off x="9639448" y="1057027"/>
              <a:ext cx="950194" cy="6456020"/>
              <a:chOff x="28834" y="-13592"/>
              <a:chExt cx="3304540" cy="22452445"/>
            </a:xfrm>
          </p:grpSpPr>
          <p:sp>
            <p:nvSpPr>
              <p:cNvPr id="81" name="Google Shape;437;p12">
                <a:extLst>
                  <a:ext uri="{FF2B5EF4-FFF2-40B4-BE49-F238E27FC236}">
                    <a16:creationId xmlns:a16="http://schemas.microsoft.com/office/drawing/2014/main" id="{4B6104E3-03F3-C46E-C28A-DF902AAC4C65}"/>
                  </a:ext>
                </a:extLst>
              </p:cNvPr>
              <p:cNvSpPr/>
              <p:nvPr/>
            </p:nvSpPr>
            <p:spPr>
              <a:xfrm>
                <a:off x="63883" y="-13592"/>
                <a:ext cx="3051809" cy="22360718"/>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82" name="Google Shape;438;p12">
                <a:extLst>
                  <a:ext uri="{FF2B5EF4-FFF2-40B4-BE49-F238E27FC236}">
                    <a16:creationId xmlns:a16="http://schemas.microsoft.com/office/drawing/2014/main" id="{0D82F4BB-A45D-8CC5-54AA-C31F8EE4083A}"/>
                  </a:ext>
                </a:extLst>
              </p:cNvPr>
              <p:cNvSpPr/>
              <p:nvPr/>
            </p:nvSpPr>
            <p:spPr>
              <a:xfrm>
                <a:off x="28834" y="11319"/>
                <a:ext cx="3304540" cy="22427534"/>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60000"/>
                  <a:lumOff val="40000"/>
                </a:schemeClr>
              </a:solidFill>
              <a:ln>
                <a:noFill/>
              </a:ln>
            </p:spPr>
            <p:txBody>
              <a:bodyPr/>
              <a:lstStyle/>
              <a:p>
                <a:endParaRPr lang="en-US" dirty="0"/>
              </a:p>
            </p:txBody>
          </p:sp>
        </p:grpSp>
        <p:sp>
          <p:nvSpPr>
            <p:cNvPr id="83" name="Google Shape;440;p12">
              <a:extLst>
                <a:ext uri="{FF2B5EF4-FFF2-40B4-BE49-F238E27FC236}">
                  <a16:creationId xmlns:a16="http://schemas.microsoft.com/office/drawing/2014/main" id="{0460774E-915F-3B82-4DE3-19768165A6ED}"/>
                </a:ext>
              </a:extLst>
            </p:cNvPr>
            <p:cNvSpPr txBox="1"/>
            <p:nvPr/>
          </p:nvSpPr>
          <p:spPr>
            <a:xfrm>
              <a:off x="6272720" y="852714"/>
              <a:ext cx="8198595" cy="803041"/>
            </a:xfrm>
            <a:prstGeom prst="rect">
              <a:avLst/>
            </a:prstGeom>
            <a:noFill/>
            <a:ln>
              <a:noFill/>
            </a:ln>
          </p:spPr>
          <p:txBody>
            <a:bodyPr spcFirstLastPara="1" wrap="square" lIns="0" tIns="0" rIns="0" bIns="0" anchor="t" anchorCtr="0">
              <a:spAutoFit/>
            </a:bodyPr>
            <a:lstStyle/>
            <a:p>
              <a:pPr algn="ctr">
                <a:lnSpc>
                  <a:spcPct val="140008"/>
                </a:lnSpc>
              </a:pPr>
              <a:r>
                <a:rPr lang="en-US" sz="17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Implementing blockchain for secure, transparent transactions.</a:t>
              </a:r>
            </a:p>
            <a:p>
              <a:pPr marL="0" marR="0" lvl="0" indent="0" algn="ctr" rtl="0">
                <a:lnSpc>
                  <a:spcPct val="140008"/>
                </a:lnSpc>
                <a:spcBef>
                  <a:spcPts val="0"/>
                </a:spcBef>
                <a:spcAft>
                  <a:spcPts val="0"/>
                </a:spcAft>
                <a:buNone/>
              </a:pPr>
              <a:endParaRPr sz="1700" dirty="0">
                <a:solidFill>
                  <a:schemeClr val="bg1"/>
                </a:solidFill>
              </a:endParaRPr>
            </a:p>
          </p:txBody>
        </p:sp>
        <p:sp>
          <p:nvSpPr>
            <p:cNvPr id="84" name="Google Shape;444;p12">
              <a:extLst>
                <a:ext uri="{FF2B5EF4-FFF2-40B4-BE49-F238E27FC236}">
                  <a16:creationId xmlns:a16="http://schemas.microsoft.com/office/drawing/2014/main" id="{ACD5E6EC-679A-C9AD-8522-1E990BA0B23C}"/>
                </a:ext>
              </a:extLst>
            </p:cNvPr>
            <p:cNvSpPr txBox="1"/>
            <p:nvPr/>
          </p:nvSpPr>
          <p:spPr>
            <a:xfrm>
              <a:off x="931485" y="2673382"/>
              <a:ext cx="2736230" cy="1983985"/>
            </a:xfrm>
            <a:prstGeom prst="rect">
              <a:avLst/>
            </a:prstGeom>
            <a:noFill/>
            <a:ln>
              <a:noFill/>
            </a:ln>
          </p:spPr>
          <p:txBody>
            <a:bodyPr spcFirstLastPara="1" wrap="square" lIns="0" tIns="0" rIns="0" bIns="0" anchor="t" anchorCtr="0">
              <a:spAutoFit/>
            </a:bodyPr>
            <a:lstStyle/>
            <a:p>
              <a:pPr>
                <a:lnSpc>
                  <a:spcPct val="140009"/>
                </a:lnSpc>
              </a:pPr>
              <a:r>
                <a:rPr lang="en-US" sz="1400" b="1" kern="100" dirty="0">
                  <a:effectLst/>
                  <a:latin typeface="Aptos" panose="020B0004020202020204" pitchFamily="34" charset="0"/>
                  <a:ea typeface="Aptos" panose="020B0004020202020204" pitchFamily="34" charset="0"/>
                  <a:cs typeface="Iskoola Pota" panose="020B0502040204020203" pitchFamily="34" charset="0"/>
                </a:rPr>
                <a:t>Enhancing public transportation efficiency in Sri Lanka through advanced payment technologies.</a:t>
              </a:r>
            </a:p>
            <a:p>
              <a:pPr marL="0" marR="0" lvl="0" indent="0" algn="l" rtl="0">
                <a:lnSpc>
                  <a:spcPct val="140009"/>
                </a:lnSpc>
                <a:spcBef>
                  <a:spcPts val="0"/>
                </a:spcBef>
                <a:spcAft>
                  <a:spcPts val="0"/>
                </a:spcAft>
                <a:buNone/>
              </a:pPr>
              <a:endParaRPr sz="1400" b="1" dirty="0"/>
            </a:p>
          </p:txBody>
        </p:sp>
        <p:sp>
          <p:nvSpPr>
            <p:cNvPr id="85" name="Google Shape;447;p12">
              <a:extLst>
                <a:ext uri="{FF2B5EF4-FFF2-40B4-BE49-F238E27FC236}">
                  <a16:creationId xmlns:a16="http://schemas.microsoft.com/office/drawing/2014/main" id="{C3E9FFFD-1F68-9E34-41FC-6D0BAFBE83F3}"/>
                </a:ext>
              </a:extLst>
            </p:cNvPr>
            <p:cNvSpPr/>
            <p:nvPr/>
          </p:nvSpPr>
          <p:spPr>
            <a:xfrm>
              <a:off x="4756364" y="5260740"/>
              <a:ext cx="940865" cy="94508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48;p12">
              <a:extLst>
                <a:ext uri="{FF2B5EF4-FFF2-40B4-BE49-F238E27FC236}">
                  <a16:creationId xmlns:a16="http://schemas.microsoft.com/office/drawing/2014/main" id="{74FEECA6-3408-17E6-A606-B59D5A74E29C}"/>
                </a:ext>
              </a:extLst>
            </p:cNvPr>
            <p:cNvSpPr/>
            <p:nvPr/>
          </p:nvSpPr>
          <p:spPr>
            <a:xfrm>
              <a:off x="4941568" y="5432135"/>
              <a:ext cx="570459" cy="57045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449;p12">
              <a:extLst>
                <a:ext uri="{FF2B5EF4-FFF2-40B4-BE49-F238E27FC236}">
                  <a16:creationId xmlns:a16="http://schemas.microsoft.com/office/drawing/2014/main" id="{8EEE865F-7198-3541-D2EE-6DCCD14E40AE}"/>
                </a:ext>
              </a:extLst>
            </p:cNvPr>
            <p:cNvGrpSpPr/>
            <p:nvPr/>
          </p:nvGrpSpPr>
          <p:grpSpPr>
            <a:xfrm rot="-5400000">
              <a:off x="10006203" y="1637181"/>
              <a:ext cx="950194" cy="8198595"/>
              <a:chOff x="0" y="0"/>
              <a:chExt cx="3304540" cy="28512680"/>
            </a:xfrm>
          </p:grpSpPr>
          <p:sp>
            <p:nvSpPr>
              <p:cNvPr id="88" name="Google Shape;450;p12">
                <a:extLst>
                  <a:ext uri="{FF2B5EF4-FFF2-40B4-BE49-F238E27FC236}">
                    <a16:creationId xmlns:a16="http://schemas.microsoft.com/office/drawing/2014/main" id="{4BD0A177-848A-46B5-3F94-ABE9D093FDD5}"/>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89" name="Google Shape;451;p12">
                <a:extLst>
                  <a:ext uri="{FF2B5EF4-FFF2-40B4-BE49-F238E27FC236}">
                    <a16:creationId xmlns:a16="http://schemas.microsoft.com/office/drawing/2014/main" id="{C40275FA-6F89-8EC5-18D4-070A09D0AEDE}"/>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accent1">
                  <a:lumMod val="60000"/>
                  <a:lumOff val="40000"/>
                </a:schemeClr>
              </a:solidFill>
              <a:ln>
                <a:noFill/>
              </a:ln>
            </p:spPr>
            <p:txBody>
              <a:bodyPr/>
              <a:lstStyle/>
              <a:p>
                <a:endParaRPr lang="en-US"/>
              </a:p>
            </p:txBody>
          </p:sp>
        </p:grpSp>
        <p:sp>
          <p:nvSpPr>
            <p:cNvPr id="91" name="Google Shape;453;p12">
              <a:extLst>
                <a:ext uri="{FF2B5EF4-FFF2-40B4-BE49-F238E27FC236}">
                  <a16:creationId xmlns:a16="http://schemas.microsoft.com/office/drawing/2014/main" id="{5FA2C9E4-6A8A-D2FC-0EFB-260CE92DA2A9}"/>
                </a:ext>
              </a:extLst>
            </p:cNvPr>
            <p:cNvSpPr/>
            <p:nvPr/>
          </p:nvSpPr>
          <p:spPr>
            <a:xfrm>
              <a:off x="3632255" y="4707200"/>
              <a:ext cx="306009" cy="30738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456;p12">
              <a:extLst>
                <a:ext uri="{FF2B5EF4-FFF2-40B4-BE49-F238E27FC236}">
                  <a16:creationId xmlns:a16="http://schemas.microsoft.com/office/drawing/2014/main" id="{14FDBEE2-D3A8-C3B7-807D-E798CFBC619E}"/>
                </a:ext>
              </a:extLst>
            </p:cNvPr>
            <p:cNvCxnSpPr>
              <a:cxnSpLocks/>
            </p:cNvCxnSpPr>
            <p:nvPr/>
          </p:nvCxnSpPr>
          <p:spPr>
            <a:xfrm rot="10800000" flipH="1">
              <a:off x="3810000" y="1523279"/>
              <a:ext cx="1066800" cy="646020"/>
            </a:xfrm>
            <a:prstGeom prst="straightConnector1">
              <a:avLst/>
            </a:prstGeom>
            <a:noFill/>
            <a:ln w="9525" cap="flat" cmpd="sng">
              <a:solidFill>
                <a:srgbClr val="17365D"/>
              </a:solidFill>
              <a:prstDash val="solid"/>
              <a:round/>
              <a:headEnd type="none" w="sm" len="sm"/>
              <a:tailEnd type="none" w="sm" len="sm"/>
            </a:ln>
          </p:spPr>
        </p:cxnSp>
        <p:cxnSp>
          <p:nvCxnSpPr>
            <p:cNvPr id="93" name="Google Shape;457;p12">
              <a:extLst>
                <a:ext uri="{FF2B5EF4-FFF2-40B4-BE49-F238E27FC236}">
                  <a16:creationId xmlns:a16="http://schemas.microsoft.com/office/drawing/2014/main" id="{2369BC4C-8F2E-4232-C6DD-1F90C683E07A}"/>
                </a:ext>
              </a:extLst>
            </p:cNvPr>
            <p:cNvCxnSpPr>
              <a:cxnSpLocks/>
            </p:cNvCxnSpPr>
            <p:nvPr/>
          </p:nvCxnSpPr>
          <p:spPr>
            <a:xfrm rot="10800000" flipH="1">
              <a:off x="4278267" y="2706989"/>
              <a:ext cx="1262685" cy="247799"/>
            </a:xfrm>
            <a:prstGeom prst="straightConnector1">
              <a:avLst/>
            </a:prstGeom>
            <a:noFill/>
            <a:ln w="9525" cap="flat" cmpd="sng">
              <a:solidFill>
                <a:srgbClr val="97B853"/>
              </a:solidFill>
              <a:prstDash val="solid"/>
              <a:round/>
              <a:headEnd type="none" w="sm" len="sm"/>
              <a:tailEnd type="none" w="sm" len="sm"/>
            </a:ln>
          </p:spPr>
        </p:cxnSp>
        <p:cxnSp>
          <p:nvCxnSpPr>
            <p:cNvPr id="94" name="Google Shape;458;p12">
              <a:extLst>
                <a:ext uri="{FF2B5EF4-FFF2-40B4-BE49-F238E27FC236}">
                  <a16:creationId xmlns:a16="http://schemas.microsoft.com/office/drawing/2014/main" id="{8C2BE164-800C-E7EC-AC98-C3E0683D3384}"/>
                </a:ext>
              </a:extLst>
            </p:cNvPr>
            <p:cNvCxnSpPr>
              <a:cxnSpLocks/>
            </p:cNvCxnSpPr>
            <p:nvPr/>
          </p:nvCxnSpPr>
          <p:spPr>
            <a:xfrm>
              <a:off x="4238938" y="3968321"/>
              <a:ext cx="1273089" cy="121077"/>
            </a:xfrm>
            <a:prstGeom prst="straightConnector1">
              <a:avLst/>
            </a:prstGeom>
            <a:noFill/>
            <a:ln w="9525" cap="flat" cmpd="sng">
              <a:solidFill>
                <a:srgbClr val="17365D"/>
              </a:solidFill>
              <a:prstDash val="solid"/>
              <a:round/>
              <a:headEnd type="none" w="sm" len="sm"/>
              <a:tailEnd type="none" w="sm" len="sm"/>
            </a:ln>
          </p:spPr>
        </p:cxnSp>
        <p:cxnSp>
          <p:nvCxnSpPr>
            <p:cNvPr id="95" name="Google Shape;459;p12">
              <a:extLst>
                <a:ext uri="{FF2B5EF4-FFF2-40B4-BE49-F238E27FC236}">
                  <a16:creationId xmlns:a16="http://schemas.microsoft.com/office/drawing/2014/main" id="{50E20387-1EC2-04ED-12FA-B5377306D956}"/>
                </a:ext>
              </a:extLst>
            </p:cNvPr>
            <p:cNvCxnSpPr>
              <a:cxnSpLocks/>
            </p:cNvCxnSpPr>
            <p:nvPr/>
          </p:nvCxnSpPr>
          <p:spPr>
            <a:xfrm>
              <a:off x="3864730" y="4889179"/>
              <a:ext cx="1017731" cy="633073"/>
            </a:xfrm>
            <a:prstGeom prst="straightConnector1">
              <a:avLst/>
            </a:prstGeom>
            <a:noFill/>
            <a:ln w="9525" cap="flat" cmpd="sng">
              <a:solidFill>
                <a:srgbClr val="97B853"/>
              </a:solidFill>
              <a:prstDash val="solid"/>
              <a:round/>
              <a:headEnd type="none" w="sm" len="sm"/>
              <a:tailEnd type="none" w="sm" len="sm"/>
            </a:ln>
          </p:spPr>
        </p:cxnSp>
      </p:grpSp>
      <p:sp>
        <p:nvSpPr>
          <p:cNvPr id="105" name="Google Shape;440;p12">
            <a:extLst>
              <a:ext uri="{FF2B5EF4-FFF2-40B4-BE49-F238E27FC236}">
                <a16:creationId xmlns:a16="http://schemas.microsoft.com/office/drawing/2014/main" id="{EF258474-B9C6-994D-AEE8-31FE0E091FE1}"/>
              </a:ext>
            </a:extLst>
          </p:cNvPr>
          <p:cNvSpPr txBox="1"/>
          <p:nvPr/>
        </p:nvSpPr>
        <p:spPr>
          <a:xfrm>
            <a:off x="5666102" y="2636838"/>
            <a:ext cx="6315692" cy="366254"/>
          </a:xfrm>
          <a:prstGeom prst="rect">
            <a:avLst/>
          </a:prstGeom>
          <a:noFill/>
          <a:ln>
            <a:noFill/>
          </a:ln>
        </p:spPr>
        <p:txBody>
          <a:bodyPr spcFirstLastPara="1" wrap="square" lIns="0" tIns="0" rIns="0" bIns="0" anchor="t" anchorCtr="0">
            <a:spAutoFit/>
          </a:bodyPr>
          <a:lstStyle/>
          <a:p>
            <a:pPr algn="ctr">
              <a:lnSpc>
                <a:spcPct val="140008"/>
              </a:lnSpc>
            </a:pPr>
            <a:r>
              <a:rPr lang="en-US" sz="1700" kern="100" dirty="0">
                <a:solidFill>
                  <a:schemeClr val="bg1"/>
                </a:solidFill>
                <a:latin typeface="Aptos" panose="020B0004020202020204" pitchFamily="34" charset="0"/>
                <a:ea typeface="Aptos" panose="020B0004020202020204" pitchFamily="34" charset="0"/>
                <a:cs typeface="Iskoola Pota" panose="020B0502040204020203" pitchFamily="34" charset="0"/>
              </a:rPr>
              <a:t>Categorization of the passengers and Requesting NFC cards.</a:t>
            </a:r>
            <a:endParaRPr lang="en-US" sz="17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3" name="Title 4">
            <a:extLst>
              <a:ext uri="{FF2B5EF4-FFF2-40B4-BE49-F238E27FC236}">
                <a16:creationId xmlns:a16="http://schemas.microsoft.com/office/drawing/2014/main" id="{BC9B21B0-7548-65C6-E7F8-1A0D2112EAAE}"/>
              </a:ext>
            </a:extLst>
          </p:cNvPr>
          <p:cNvSpPr txBox="1">
            <a:spLocks/>
          </p:cNvSpPr>
          <p:nvPr/>
        </p:nvSpPr>
        <p:spPr>
          <a:xfrm>
            <a:off x="1295400" y="15295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Specific Objective and Sub Objectives</a:t>
            </a:r>
          </a:p>
        </p:txBody>
      </p:sp>
      <p:sp>
        <p:nvSpPr>
          <p:cNvPr id="6" name="Rectangle 5">
            <a:extLst>
              <a:ext uri="{FF2B5EF4-FFF2-40B4-BE49-F238E27FC236}">
                <a16:creationId xmlns:a16="http://schemas.microsoft.com/office/drawing/2014/main" id="{2C0F08BF-CD62-EB06-EA85-2665DAAD8ABC}"/>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
        <p:nvSpPr>
          <p:cNvPr id="4" name="Google Shape;440;p12">
            <a:extLst>
              <a:ext uri="{FF2B5EF4-FFF2-40B4-BE49-F238E27FC236}">
                <a16:creationId xmlns:a16="http://schemas.microsoft.com/office/drawing/2014/main" id="{FC37C42F-B70C-4993-15BF-05A325D86547}"/>
              </a:ext>
            </a:extLst>
          </p:cNvPr>
          <p:cNvSpPr txBox="1"/>
          <p:nvPr/>
        </p:nvSpPr>
        <p:spPr>
          <a:xfrm>
            <a:off x="4962943" y="5437129"/>
            <a:ext cx="6450489" cy="775597"/>
          </a:xfrm>
          <a:prstGeom prst="rect">
            <a:avLst/>
          </a:prstGeom>
          <a:noFill/>
          <a:ln>
            <a:noFill/>
          </a:ln>
        </p:spPr>
        <p:txBody>
          <a:bodyPr spcFirstLastPara="1" wrap="square" lIns="0" tIns="0" rIns="0" bIns="0" anchor="t" anchorCtr="0">
            <a:spAutoFit/>
          </a:bodyPr>
          <a:lstStyle/>
          <a:p>
            <a:pPr algn="ctr">
              <a:lnSpc>
                <a:spcPct val="140008"/>
              </a:lnSpc>
            </a:pPr>
            <a:r>
              <a:rPr lang="en-US" sz="17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Ensuring prompt transaction communication with the conductor</a:t>
            </a: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t>
            </a:r>
          </a:p>
          <a:p>
            <a:pPr algn="ctr">
              <a:lnSpc>
                <a:spcPct val="140008"/>
              </a:lnSpc>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7" name="Google Shape;440;p12">
            <a:extLst>
              <a:ext uri="{FF2B5EF4-FFF2-40B4-BE49-F238E27FC236}">
                <a16:creationId xmlns:a16="http://schemas.microsoft.com/office/drawing/2014/main" id="{4625ED77-9675-31A1-D9E2-BDF834B71F3C}"/>
              </a:ext>
            </a:extLst>
          </p:cNvPr>
          <p:cNvSpPr txBox="1"/>
          <p:nvPr/>
        </p:nvSpPr>
        <p:spPr>
          <a:xfrm>
            <a:off x="5715000" y="4152654"/>
            <a:ext cx="4298092" cy="366254"/>
          </a:xfrm>
          <a:prstGeom prst="rect">
            <a:avLst/>
          </a:prstGeom>
          <a:noFill/>
          <a:ln>
            <a:noFill/>
          </a:ln>
        </p:spPr>
        <p:txBody>
          <a:bodyPr spcFirstLastPara="1" wrap="square" lIns="0" tIns="0" rIns="0" bIns="0" anchor="t" anchorCtr="0">
            <a:spAutoFit/>
          </a:bodyPr>
          <a:lstStyle/>
          <a:p>
            <a:pPr algn="ctr">
              <a:lnSpc>
                <a:spcPct val="140008"/>
              </a:lnSpc>
            </a:pPr>
            <a:r>
              <a:rPr lang="en-US" sz="17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Enabling quick payments via NFC card taps.</a:t>
            </a:r>
          </a:p>
        </p:txBody>
      </p:sp>
    </p:spTree>
    <p:extLst>
      <p:ext uri="{BB962C8B-B14F-4D97-AF65-F5344CB8AC3E}">
        <p14:creationId xmlns:p14="http://schemas.microsoft.com/office/powerpoint/2010/main" val="1482011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104"/>
                                        </p:tgtEl>
                                        <p:attrNameLst>
                                          <p:attrName>style.visibility</p:attrName>
                                        </p:attrNameLst>
                                      </p:cBhvr>
                                      <p:to>
                                        <p:strVal val="visible"/>
                                      </p:to>
                                    </p:set>
                                    <p:animEffect transition="in" filter="circle(in)">
                                      <p:cBhvr>
                                        <p:cTn id="12" dur="2000"/>
                                        <p:tgtEl>
                                          <p:spTgt spid="104"/>
                                        </p:tgtEl>
                                      </p:cBhvr>
                                    </p:animEffect>
                                  </p:childTnLst>
                                </p:cTn>
                              </p:par>
                              <p:par>
                                <p:cTn id="13" presetID="6" presetClass="entr" presetSubtype="16" fill="hold" grpId="0" nodeType="withEffect">
                                  <p:stCondLst>
                                    <p:cond delay="500"/>
                                  </p:stCondLst>
                                  <p:childTnLst>
                                    <p:set>
                                      <p:cBhvr>
                                        <p:cTn id="14" dur="1" fill="hold">
                                          <p:stCondLst>
                                            <p:cond delay="0"/>
                                          </p:stCondLst>
                                        </p:cTn>
                                        <p:tgtEl>
                                          <p:spTgt spid="105"/>
                                        </p:tgtEl>
                                        <p:attrNameLst>
                                          <p:attrName>style.visibility</p:attrName>
                                        </p:attrNameLst>
                                      </p:cBhvr>
                                      <p:to>
                                        <p:strVal val="visible"/>
                                      </p:to>
                                    </p:set>
                                    <p:animEffect transition="in" filter="circle(in)">
                                      <p:cBhvr>
                                        <p:cTn id="15" dur="2000"/>
                                        <p:tgtEl>
                                          <p:spTgt spid="105"/>
                                        </p:tgtEl>
                                      </p:cBhvr>
                                    </p:animEffect>
                                  </p:childTnLst>
                                </p:cTn>
                              </p:par>
                              <p:par>
                                <p:cTn id="16" presetID="6" presetClass="entr" presetSubtype="16" fill="hold" grpId="0" nodeType="withEffect">
                                  <p:stCondLst>
                                    <p:cond delay="50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par>
                                <p:cTn id="19" presetID="6" presetClass="entr" presetSubtype="16"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circle(in)">
                                      <p:cBhvr>
                                        <p:cTn id="2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3" grpId="0"/>
      <p:bldP spid="4"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7" name="Picture 6">
            <a:extLst>
              <a:ext uri="{FF2B5EF4-FFF2-40B4-BE49-F238E27FC236}">
                <a16:creationId xmlns:a16="http://schemas.microsoft.com/office/drawing/2014/main" id="{DC2A5F66-83DB-CADD-CB38-064D00E79F94}"/>
              </a:ext>
            </a:extLst>
          </p:cNvPr>
          <p:cNvPicPr>
            <a:picLocks noChangeAspect="1"/>
          </p:cNvPicPr>
          <p:nvPr/>
        </p:nvPicPr>
        <p:blipFill>
          <a:blip r:embed="rId4"/>
          <a:stretch>
            <a:fillRect/>
          </a:stretch>
        </p:blipFill>
        <p:spPr>
          <a:xfrm>
            <a:off x="-60954" y="-3350"/>
            <a:ext cx="6842754" cy="1014765"/>
          </a:xfrm>
          <a:prstGeom prst="rect">
            <a:avLst/>
          </a:prstGeom>
        </p:spPr>
      </p:pic>
      <p:pic>
        <p:nvPicPr>
          <p:cNvPr id="13" name="Picture 12">
            <a:extLst>
              <a:ext uri="{FF2B5EF4-FFF2-40B4-BE49-F238E27FC236}">
                <a16:creationId xmlns:a16="http://schemas.microsoft.com/office/drawing/2014/main" id="{19F738D1-ADEB-096D-6A31-B5C39C18A4B2}"/>
              </a:ext>
            </a:extLst>
          </p:cNvPr>
          <p:cNvPicPr>
            <a:picLocks noChangeAspect="1"/>
          </p:cNvPicPr>
          <p:nvPr/>
        </p:nvPicPr>
        <p:blipFill>
          <a:blip r:embed="rId5"/>
          <a:stretch>
            <a:fillRect/>
          </a:stretch>
        </p:blipFill>
        <p:spPr>
          <a:xfrm>
            <a:off x="1119605" y="533400"/>
            <a:ext cx="5562600" cy="808461"/>
          </a:xfrm>
          <a:prstGeom prst="rect">
            <a:avLst/>
          </a:prstGeom>
        </p:spPr>
      </p:pic>
      <p:pic>
        <p:nvPicPr>
          <p:cNvPr id="6" name="Picture 5" descr="A diagram of a diagram of a computer&#10;&#10;Description automatically generated with medium confidence">
            <a:extLst>
              <a:ext uri="{FF2B5EF4-FFF2-40B4-BE49-F238E27FC236}">
                <a16:creationId xmlns:a16="http://schemas.microsoft.com/office/drawing/2014/main" id="{E377A921-B8A1-A64E-EA61-9051FCDB29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1011415"/>
            <a:ext cx="10515600" cy="5320087"/>
          </a:xfrm>
          <a:prstGeom prst="rect">
            <a:avLst/>
          </a:prstGeom>
          <a:ln>
            <a:solidFill>
              <a:schemeClr val="accent1"/>
            </a:solid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FCD7254C-F355-8EBA-3A62-A7DC4854F942}"/>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4165904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6" presetClass="entr" presetSubtype="16"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a:extLst>
            <a:ext uri="{FF2B5EF4-FFF2-40B4-BE49-F238E27FC236}">
              <a16:creationId xmlns:a16="http://schemas.microsoft.com/office/drawing/2014/main" id="{A1A248C2-6BF6-D8D0-0F95-576237FF81A3}"/>
            </a:ext>
          </a:extLst>
        </p:cNvPr>
        <p:cNvGrpSpPr/>
        <p:nvPr/>
      </p:nvGrpSpPr>
      <p:grpSpPr>
        <a:xfrm>
          <a:off x="0" y="0"/>
          <a:ext cx="0" cy="0"/>
          <a:chOff x="0" y="0"/>
          <a:chExt cx="0" cy="0"/>
        </a:xfrm>
      </p:grpSpPr>
      <p:sp>
        <p:nvSpPr>
          <p:cNvPr id="2" name="Freeform 9">
            <a:extLst>
              <a:ext uri="{FF2B5EF4-FFF2-40B4-BE49-F238E27FC236}">
                <a16:creationId xmlns:a16="http://schemas.microsoft.com/office/drawing/2014/main" id="{808A2046-4FAF-8CB1-8E96-1D5E9A6B80CD}"/>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505A8CED-105B-63D8-CF7B-01602C25F81E}"/>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Rectangle 2">
            <a:extLst>
              <a:ext uri="{FF2B5EF4-FFF2-40B4-BE49-F238E27FC236}">
                <a16:creationId xmlns:a16="http://schemas.microsoft.com/office/drawing/2014/main" id="{C6A1E8CD-ADA8-C966-E614-1739BF42D8DE}"/>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
        <p:nvSpPr>
          <p:cNvPr id="8" name="TextBox 7">
            <a:extLst>
              <a:ext uri="{FF2B5EF4-FFF2-40B4-BE49-F238E27FC236}">
                <a16:creationId xmlns:a16="http://schemas.microsoft.com/office/drawing/2014/main" id="{7F86822B-4A57-9B8F-7C5F-A7A0D4A2FC7D}"/>
              </a:ext>
            </a:extLst>
          </p:cNvPr>
          <p:cNvSpPr txBox="1"/>
          <p:nvPr/>
        </p:nvSpPr>
        <p:spPr>
          <a:xfrm>
            <a:off x="338831" y="160538"/>
            <a:ext cx="1783133" cy="400110"/>
          </a:xfrm>
          <a:prstGeom prst="rect">
            <a:avLst/>
          </a:prstGeom>
          <a:noFill/>
        </p:spPr>
        <p:txBody>
          <a:bodyPr wrap="square" rtlCol="0">
            <a:spAutoFit/>
          </a:bodyPr>
          <a:lstStyle/>
          <a:p>
            <a:r>
              <a:rPr lang="en-US" sz="2000" b="1" dirty="0">
                <a:latin typeface="Adobe Devanagari"/>
              </a:rPr>
              <a:t>FLOW CHART</a:t>
            </a:r>
          </a:p>
        </p:txBody>
      </p:sp>
      <p:sp>
        <p:nvSpPr>
          <p:cNvPr id="11" name="TextBox 10">
            <a:extLst>
              <a:ext uri="{FF2B5EF4-FFF2-40B4-BE49-F238E27FC236}">
                <a16:creationId xmlns:a16="http://schemas.microsoft.com/office/drawing/2014/main" id="{DDE4AB0B-1916-7FBF-6DAB-348770697A9C}"/>
              </a:ext>
            </a:extLst>
          </p:cNvPr>
          <p:cNvSpPr txBox="1"/>
          <p:nvPr/>
        </p:nvSpPr>
        <p:spPr>
          <a:xfrm>
            <a:off x="651375" y="697079"/>
            <a:ext cx="2941178" cy="369332"/>
          </a:xfrm>
          <a:prstGeom prst="rect">
            <a:avLst/>
          </a:prstGeom>
          <a:noFill/>
        </p:spPr>
        <p:txBody>
          <a:bodyPr wrap="square" rtlCol="0">
            <a:spAutoFit/>
          </a:bodyPr>
          <a:lstStyle/>
          <a:p>
            <a:r>
              <a:rPr lang="en-US" b="1" dirty="0">
                <a:latin typeface="Adobe Devanagari"/>
              </a:rPr>
              <a:t>OVERALL COMPONENT</a:t>
            </a:r>
          </a:p>
        </p:txBody>
      </p:sp>
      <p:pic>
        <p:nvPicPr>
          <p:cNvPr id="9" name="Picture 8" descr="A diagram of a flowchart&#10;&#10;Description automatically generated">
            <a:extLst>
              <a:ext uri="{FF2B5EF4-FFF2-40B4-BE49-F238E27FC236}">
                <a16:creationId xmlns:a16="http://schemas.microsoft.com/office/drawing/2014/main" id="{EA1BAF70-A5A3-D668-7926-E78F06BF3E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8715" y="194149"/>
            <a:ext cx="4513567" cy="6156372"/>
          </a:xfrm>
          <a:prstGeom prst="rect">
            <a:avLst/>
          </a:prstGeom>
        </p:spPr>
      </p:pic>
    </p:spTree>
    <p:extLst>
      <p:ext uri="{BB962C8B-B14F-4D97-AF65-F5344CB8AC3E}">
        <p14:creationId xmlns:p14="http://schemas.microsoft.com/office/powerpoint/2010/main" val="810735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A29E1BE2-38AF-2DDE-6A1C-A8F9B8668C49}"/>
              </a:ext>
            </a:extLst>
          </p:cNvPr>
          <p:cNvSpPr txBox="1">
            <a:spLocks/>
          </p:cNvSpPr>
          <p:nvPr/>
        </p:nvSpPr>
        <p:spPr>
          <a:xfrm>
            <a:off x="1606880" y="3810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Technologies to be used</a:t>
            </a:r>
          </a:p>
        </p:txBody>
      </p:sp>
      <p:sp>
        <p:nvSpPr>
          <p:cNvPr id="22" name="Google Shape;479;p14">
            <a:extLst>
              <a:ext uri="{FF2B5EF4-FFF2-40B4-BE49-F238E27FC236}">
                <a16:creationId xmlns:a16="http://schemas.microsoft.com/office/drawing/2014/main" id="{B3FB82A8-B85F-25FB-1B88-6AE83128C814}"/>
              </a:ext>
            </a:extLst>
          </p:cNvPr>
          <p:cNvSpPr/>
          <p:nvPr/>
        </p:nvSpPr>
        <p:spPr>
          <a:xfrm>
            <a:off x="1627888" y="1602233"/>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0;p14">
            <a:extLst>
              <a:ext uri="{FF2B5EF4-FFF2-40B4-BE49-F238E27FC236}">
                <a16:creationId xmlns:a16="http://schemas.microsoft.com/office/drawing/2014/main" id="{9F438F4D-9EC0-AB59-4DF5-5771FC498A22}"/>
              </a:ext>
            </a:extLst>
          </p:cNvPr>
          <p:cNvSpPr/>
          <p:nvPr/>
        </p:nvSpPr>
        <p:spPr>
          <a:xfrm>
            <a:off x="8112829" y="1662820"/>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1;p14">
            <a:extLst>
              <a:ext uri="{FF2B5EF4-FFF2-40B4-BE49-F238E27FC236}">
                <a16:creationId xmlns:a16="http://schemas.microsoft.com/office/drawing/2014/main" id="{0F373888-154B-8528-DD42-3D52B5BB5194}"/>
              </a:ext>
            </a:extLst>
          </p:cNvPr>
          <p:cNvSpPr/>
          <p:nvPr/>
        </p:nvSpPr>
        <p:spPr>
          <a:xfrm>
            <a:off x="4671924" y="1314035"/>
            <a:ext cx="3181097" cy="4934365"/>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5;p14">
            <a:extLst>
              <a:ext uri="{FF2B5EF4-FFF2-40B4-BE49-F238E27FC236}">
                <a16:creationId xmlns:a16="http://schemas.microsoft.com/office/drawing/2014/main" id="{788A9746-1586-31AF-A93F-123233ECF9CB}"/>
              </a:ext>
            </a:extLst>
          </p:cNvPr>
          <p:cNvSpPr/>
          <p:nvPr/>
        </p:nvSpPr>
        <p:spPr>
          <a:xfrm>
            <a:off x="7893069" y="1227241"/>
            <a:ext cx="662678" cy="6902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2428" t="-5319" r="-2503" b="-8736"/>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6;p14">
            <a:extLst>
              <a:ext uri="{FF2B5EF4-FFF2-40B4-BE49-F238E27FC236}">
                <a16:creationId xmlns:a16="http://schemas.microsoft.com/office/drawing/2014/main" id="{D26B87AA-055A-65EB-925B-5924FEA3C3E7}"/>
              </a:ext>
            </a:extLst>
          </p:cNvPr>
          <p:cNvSpPr/>
          <p:nvPr/>
        </p:nvSpPr>
        <p:spPr>
          <a:xfrm>
            <a:off x="1284133" y="1117489"/>
            <a:ext cx="645494" cy="6723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37716" r="-37765" b="-134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0;p14">
            <a:extLst>
              <a:ext uri="{FF2B5EF4-FFF2-40B4-BE49-F238E27FC236}">
                <a16:creationId xmlns:a16="http://schemas.microsoft.com/office/drawing/2014/main" id="{3DFBC986-1461-7379-9FBA-0E3454D84270}"/>
              </a:ext>
            </a:extLst>
          </p:cNvPr>
          <p:cNvSpPr/>
          <p:nvPr/>
        </p:nvSpPr>
        <p:spPr>
          <a:xfrm>
            <a:off x="4513631" y="1151040"/>
            <a:ext cx="635643" cy="662124"/>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l="-43524" t="-2801" r="-35072" b="-167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TextBox 37">
            <a:extLst>
              <a:ext uri="{FF2B5EF4-FFF2-40B4-BE49-F238E27FC236}">
                <a16:creationId xmlns:a16="http://schemas.microsoft.com/office/drawing/2014/main" id="{0F52DD7F-9968-9926-DB01-E40C7FDAD376}"/>
              </a:ext>
            </a:extLst>
          </p:cNvPr>
          <p:cNvSpPr txBox="1"/>
          <p:nvPr/>
        </p:nvSpPr>
        <p:spPr>
          <a:xfrm>
            <a:off x="1615171" y="2514192"/>
            <a:ext cx="2836285" cy="2453107"/>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Technologies</a:t>
            </a:r>
          </a:p>
          <a:p>
            <a:pPr marL="457200" marR="0">
              <a:lnSpc>
                <a:spcPct val="107000"/>
              </a:lnSpc>
              <a:spcBef>
                <a:spcPts val="0"/>
              </a:spcBef>
              <a:spcAft>
                <a:spcPts val="0"/>
              </a:spcAft>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Django</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React native</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NFC</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Blockchain</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MongoDB</a:t>
            </a:r>
          </a:p>
          <a:p>
            <a:pPr marL="742950" marR="0" indent="-285750">
              <a:lnSpc>
                <a:spcPct val="107000"/>
              </a:lnSpc>
              <a:spcBef>
                <a:spcPts val="0"/>
              </a:spcBef>
              <a:spcAft>
                <a:spcPts val="80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Firebase</a:t>
            </a:r>
          </a:p>
        </p:txBody>
      </p:sp>
      <p:sp>
        <p:nvSpPr>
          <p:cNvPr id="39" name="TextBox 38">
            <a:extLst>
              <a:ext uri="{FF2B5EF4-FFF2-40B4-BE49-F238E27FC236}">
                <a16:creationId xmlns:a16="http://schemas.microsoft.com/office/drawing/2014/main" id="{54BBF98B-B4F4-7A82-BEF8-3337645763C9}"/>
              </a:ext>
            </a:extLst>
          </p:cNvPr>
          <p:cNvSpPr txBox="1"/>
          <p:nvPr/>
        </p:nvSpPr>
        <p:spPr>
          <a:xfrm>
            <a:off x="7992568" y="2394155"/>
            <a:ext cx="2836285" cy="1962973"/>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p>
          <a:p>
            <a:pPr marL="457200" marR="0">
              <a:lnSpc>
                <a:spcPct val="107000"/>
              </a:lnSpc>
              <a:spcBef>
                <a:spcPts val="0"/>
              </a:spcBef>
              <a:spcAft>
                <a:spcPts val="0"/>
              </a:spcAft>
            </a:pPr>
            <a:r>
              <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Techniques</a:t>
            </a:r>
          </a:p>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07000"/>
              </a:lnSpc>
              <a:spcBef>
                <a:spcPts val="0"/>
              </a:spcBef>
              <a:spcAft>
                <a:spcPts val="80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JWT (JSON Web Tokens)</a:t>
            </a: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40" name="TextBox 39">
            <a:extLst>
              <a:ext uri="{FF2B5EF4-FFF2-40B4-BE49-F238E27FC236}">
                <a16:creationId xmlns:a16="http://schemas.microsoft.com/office/drawing/2014/main" id="{75885D47-5185-41E1-77A1-759EC8A35BC8}"/>
              </a:ext>
            </a:extLst>
          </p:cNvPr>
          <p:cNvSpPr txBox="1"/>
          <p:nvPr/>
        </p:nvSpPr>
        <p:spPr>
          <a:xfrm>
            <a:off x="4997116" y="1995073"/>
            <a:ext cx="2394284" cy="2156744"/>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Algorithms and      </a:t>
            </a:r>
          </a:p>
          <a:p>
            <a:pPr marL="457200" marR="0">
              <a:lnSpc>
                <a:spcPct val="107000"/>
              </a:lnSpc>
              <a:spcBef>
                <a:spcPts val="0"/>
              </a:spcBef>
              <a:spcAft>
                <a:spcPts val="0"/>
              </a:spcAft>
            </a:pPr>
            <a:r>
              <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Architecture</a:t>
            </a:r>
          </a:p>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07000"/>
              </a:lnSpc>
              <a:spcBef>
                <a:spcPts val="0"/>
              </a:spcBef>
              <a:spcAft>
                <a:spcPts val="0"/>
              </a:spcAft>
              <a:buFont typeface="Arial" panose="020B0604020202020204" pitchFamily="34" charset="0"/>
              <a:buChar char="•"/>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07000"/>
              </a:lnSpc>
              <a:spcBef>
                <a:spcPts val="0"/>
              </a:spcBef>
              <a:spcAft>
                <a:spcPts val="0"/>
              </a:spcAft>
              <a:buFont typeface="Arial" panose="020B0604020202020204" pitchFamily="34" charset="0"/>
              <a:buChar char="•"/>
            </a:pPr>
            <a:r>
              <a:rPr lang="en-US" kern="100" dirty="0">
                <a:solidFill>
                  <a:schemeClr val="bg1"/>
                </a:solidFill>
                <a:latin typeface="Aptos" panose="020B0004020202020204" pitchFamily="34" charset="0"/>
                <a:ea typeface="Aptos" panose="020B0004020202020204" pitchFamily="34" charset="0"/>
                <a:cs typeface="Iskoola Pota" panose="020B0502040204020203" pitchFamily="34" charset="0"/>
              </a:rPr>
              <a:t>Two factors authentication</a:t>
            </a: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6" name="Rectangle 5">
            <a:extLst>
              <a:ext uri="{FF2B5EF4-FFF2-40B4-BE49-F238E27FC236}">
                <a16:creationId xmlns:a16="http://schemas.microsoft.com/office/drawing/2014/main" id="{D9848549-DA9A-4E21-6950-FAE03922BCF5}"/>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3196507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1000"/>
                                        <p:tgtEl>
                                          <p:spTgt spid="38"/>
                                        </p:tgtEl>
                                      </p:cBhvr>
                                    </p:animEffect>
                                    <p:anim calcmode="lin" valueType="num">
                                      <p:cBhvr>
                                        <p:cTn id="38" dur="1000" fill="hold"/>
                                        <p:tgtEl>
                                          <p:spTgt spid="38"/>
                                        </p:tgtEl>
                                        <p:attrNameLst>
                                          <p:attrName>ppt_x</p:attrName>
                                        </p:attrNameLst>
                                      </p:cBhvr>
                                      <p:tavLst>
                                        <p:tav tm="0">
                                          <p:val>
                                            <p:strVal val="#ppt_x"/>
                                          </p:val>
                                        </p:tav>
                                        <p:tav tm="100000">
                                          <p:val>
                                            <p:strVal val="#ppt_x"/>
                                          </p:val>
                                        </p:tav>
                                      </p:tavLst>
                                    </p:anim>
                                    <p:anim calcmode="lin" valueType="num">
                                      <p:cBhvr>
                                        <p:cTn id="39" dur="1000" fill="hold"/>
                                        <p:tgtEl>
                                          <p:spTgt spid="3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1000"/>
                                        <p:tgtEl>
                                          <p:spTgt spid="39"/>
                                        </p:tgtEl>
                                      </p:cBhvr>
                                    </p:animEffect>
                                    <p:anim calcmode="lin" valueType="num">
                                      <p:cBhvr>
                                        <p:cTn id="43" dur="1000" fill="hold"/>
                                        <p:tgtEl>
                                          <p:spTgt spid="39"/>
                                        </p:tgtEl>
                                        <p:attrNameLst>
                                          <p:attrName>ppt_x</p:attrName>
                                        </p:attrNameLst>
                                      </p:cBhvr>
                                      <p:tavLst>
                                        <p:tav tm="0">
                                          <p:val>
                                            <p:strVal val="#ppt_x"/>
                                          </p:val>
                                        </p:tav>
                                        <p:tav tm="100000">
                                          <p:val>
                                            <p:strVal val="#ppt_x"/>
                                          </p:val>
                                        </p:tav>
                                      </p:tavLst>
                                    </p:anim>
                                    <p:anim calcmode="lin" valueType="num">
                                      <p:cBhvr>
                                        <p:cTn id="44" dur="1000" fill="hold"/>
                                        <p:tgtEl>
                                          <p:spTgt spid="3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50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anim calcmode="lin" valueType="num">
                                      <p:cBhvr>
                                        <p:cTn id="48" dur="1000" fill="hold"/>
                                        <p:tgtEl>
                                          <p:spTgt spid="40"/>
                                        </p:tgtEl>
                                        <p:attrNameLst>
                                          <p:attrName>ppt_x</p:attrName>
                                        </p:attrNameLst>
                                      </p:cBhvr>
                                      <p:tavLst>
                                        <p:tav tm="0">
                                          <p:val>
                                            <p:strVal val="#ppt_x"/>
                                          </p:val>
                                        </p:tav>
                                        <p:tav tm="100000">
                                          <p:val>
                                            <p:strVal val="#ppt_x"/>
                                          </p:val>
                                        </p:tav>
                                      </p:tavLst>
                                    </p:anim>
                                    <p:anim calcmode="lin" valueType="num">
                                      <p:cBhvr>
                                        <p:cTn id="49" dur="1000" fill="hold"/>
                                        <p:tgtEl>
                                          <p:spTgt spid="4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anim calcmode="lin" valueType="num">
                                      <p:cBhvr>
                                        <p:cTn id="53" dur="1000" fill="hold"/>
                                        <p:tgtEl>
                                          <p:spTgt spid="33"/>
                                        </p:tgtEl>
                                        <p:attrNameLst>
                                          <p:attrName>ppt_x</p:attrName>
                                        </p:attrNameLst>
                                      </p:cBhvr>
                                      <p:tavLst>
                                        <p:tav tm="0">
                                          <p:val>
                                            <p:strVal val="#ppt_x"/>
                                          </p:val>
                                        </p:tav>
                                        <p:tav tm="100000">
                                          <p:val>
                                            <p:strVal val="#ppt_x"/>
                                          </p:val>
                                        </p:tav>
                                      </p:tavLst>
                                    </p:anim>
                                    <p:anim calcmode="lin" valueType="num">
                                      <p:cBhvr>
                                        <p:cTn id="5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animBg="1"/>
      <p:bldP spid="23" grpId="0" animBg="1"/>
      <p:bldP spid="24" grpId="0" animBg="1"/>
      <p:bldP spid="28" grpId="0" animBg="1"/>
      <p:bldP spid="29" grpId="0" animBg="1"/>
      <p:bldP spid="33" grpId="0" animBg="1"/>
      <p:bldP spid="38" grpId="0"/>
      <p:bldP spid="39"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F15C2446-0171-B432-23B4-A10FE685EC4C}"/>
              </a:ext>
            </a:extLst>
          </p:cNvPr>
          <p:cNvSpPr txBox="1">
            <a:spLocks/>
          </p:cNvSpPr>
          <p:nvPr/>
        </p:nvSpPr>
        <p:spPr>
          <a:xfrm>
            <a:off x="1254843" y="529619"/>
            <a:ext cx="10363200" cy="1362075"/>
          </a:xfrm>
          <a:prstGeom prst="rect">
            <a:avLst/>
          </a:prstGeom>
        </p:spPr>
        <p:txBody>
          <a:bodyPr vert="horz" lIns="91440" tIns="45720" rIns="91440" bIns="45720" rtlCol="0" anchor="t">
            <a:normAutofit fontScale="825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a:solidFill>
                  <a:prstClr val="black"/>
                </a:solidFill>
              </a:rPr>
              <a:t>PROJECT REQUIREMENTS</a:t>
            </a:r>
            <a:endParaRPr kumimoji="0" lang="en-US" sz="44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Rounded Corners 5">
            <a:extLst>
              <a:ext uri="{FF2B5EF4-FFF2-40B4-BE49-F238E27FC236}">
                <a16:creationId xmlns:a16="http://schemas.microsoft.com/office/drawing/2014/main" id="{E89BA86E-B97C-A8D8-7E1E-0CBBC123D9AF}"/>
              </a:ext>
            </a:extLst>
          </p:cNvPr>
          <p:cNvSpPr/>
          <p:nvPr/>
        </p:nvSpPr>
        <p:spPr>
          <a:xfrm>
            <a:off x="1170212" y="1523999"/>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8141716-71BB-A653-BBED-83781E42D2C2}"/>
              </a:ext>
            </a:extLst>
          </p:cNvPr>
          <p:cNvSpPr/>
          <p:nvPr/>
        </p:nvSpPr>
        <p:spPr>
          <a:xfrm>
            <a:off x="6576849" y="1519727"/>
            <a:ext cx="5001988" cy="23352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471FB4A-B8CA-DB06-79F1-A64CF269F6BF}"/>
              </a:ext>
            </a:extLst>
          </p:cNvPr>
          <p:cNvSpPr/>
          <p:nvPr/>
        </p:nvSpPr>
        <p:spPr>
          <a:xfrm>
            <a:off x="1094012" y="3962399"/>
            <a:ext cx="5001988" cy="22885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5D48B75-78A7-1487-4FD0-C9E942F606F8}"/>
              </a:ext>
            </a:extLst>
          </p:cNvPr>
          <p:cNvSpPr/>
          <p:nvPr/>
        </p:nvSpPr>
        <p:spPr>
          <a:xfrm>
            <a:off x="6629400" y="3962400"/>
            <a:ext cx="5001988" cy="24974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91AE8F3-6A28-7D0C-D019-056F037E010A}"/>
              </a:ext>
            </a:extLst>
          </p:cNvPr>
          <p:cNvSpPr txBox="1"/>
          <p:nvPr/>
        </p:nvSpPr>
        <p:spPr>
          <a:xfrm>
            <a:off x="6737274" y="1562934"/>
            <a:ext cx="4681137" cy="2617768"/>
          </a:xfrm>
          <a:prstGeom prst="rect">
            <a:avLst/>
          </a:prstGeom>
          <a:noFill/>
        </p:spPr>
        <p:txBody>
          <a:bodyPr wrap="square" rtlCol="0">
            <a:spAutoFit/>
          </a:bodyPr>
          <a:lstStyle/>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Personnel Requirements</a:t>
            </a:r>
          </a:p>
          <a:p>
            <a:pPr marL="457200" marR="0">
              <a:lnSpc>
                <a:spcPct val="107000"/>
              </a:lnSpc>
              <a:spcBef>
                <a:spcPts val="0"/>
              </a:spcBef>
              <a:spcAft>
                <a:spcPts val="0"/>
              </a:spcAft>
            </a:pPr>
            <a:endPar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Specializing in Django and blockchain integration.</a:t>
            </a: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Skilled in React Native for mobile app development.</a:t>
            </a: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Responsible for designing the overall architecture, including NFC and blockchain integration.</a:t>
            </a: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Ensures system security, especially for blockchain and data encryption.</a:t>
            </a: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Overseeing project timelines and component</a:t>
            </a:r>
            <a:r>
              <a:rPr lang="en-US" sz="1300" kern="100" dirty="0">
                <a:effectLst/>
                <a:latin typeface="Aptos" panose="020B0004020202020204" pitchFamily="34" charset="0"/>
                <a:ea typeface="Aptos" panose="020B0004020202020204" pitchFamily="34" charset="0"/>
                <a:cs typeface="Iskoola Pota" panose="020B0502040204020203" pitchFamily="34" charset="0"/>
              </a:rPr>
              <a:t> </a:t>
            </a: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integration.</a:t>
            </a:r>
            <a:endParaRPr lang="en-US" sz="1300" kern="100" dirty="0">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8" name="TextBox 17">
            <a:extLst>
              <a:ext uri="{FF2B5EF4-FFF2-40B4-BE49-F238E27FC236}">
                <a16:creationId xmlns:a16="http://schemas.microsoft.com/office/drawing/2014/main" id="{229DF13C-0DBA-11FD-1F91-DBCC1606E512}"/>
              </a:ext>
            </a:extLst>
          </p:cNvPr>
          <p:cNvSpPr txBox="1"/>
          <p:nvPr/>
        </p:nvSpPr>
        <p:spPr>
          <a:xfrm>
            <a:off x="1254437" y="1566386"/>
            <a:ext cx="4681137" cy="2288575"/>
          </a:xfrm>
          <a:prstGeom prst="rect">
            <a:avLst/>
          </a:prstGeom>
          <a:noFill/>
        </p:spPr>
        <p:txBody>
          <a:bodyPr wrap="square" rtlCol="0">
            <a:spAutoFit/>
          </a:bodyPr>
          <a:lstStyle/>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Software Requirements</a:t>
            </a:r>
          </a:p>
          <a:p>
            <a:pPr marL="457200" marR="0">
              <a:lnSpc>
                <a:spcPct val="107000"/>
              </a:lnSpc>
              <a:spcBef>
                <a:spcPts val="0"/>
              </a:spcBef>
              <a:spcAft>
                <a:spcPts val="0"/>
              </a:spcAft>
            </a:pPr>
            <a:endPar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1085850" lvl="1" indent="-171450">
              <a:lnSpc>
                <a:spcPct val="107000"/>
              </a:lnSpc>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Django</a:t>
            </a:r>
          </a:p>
          <a:p>
            <a:pPr marL="1085850" lvl="1" indent="-171450">
              <a:lnSpc>
                <a:spcPct val="107000"/>
              </a:lnSpc>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React native</a:t>
            </a:r>
          </a:p>
          <a:p>
            <a:pPr marL="1085850" lvl="1" indent="-171450">
              <a:lnSpc>
                <a:spcPct val="107000"/>
              </a:lnSpc>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NFC</a:t>
            </a:r>
          </a:p>
          <a:p>
            <a:pPr marL="1085850" lvl="1" indent="-171450">
              <a:lnSpc>
                <a:spcPct val="107000"/>
              </a:lnSpc>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Blockchain</a:t>
            </a:r>
          </a:p>
          <a:p>
            <a:pPr marL="1085850" lvl="1" indent="-171450">
              <a:lnSpc>
                <a:spcPct val="107000"/>
              </a:lnSpc>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MongoDB</a:t>
            </a:r>
          </a:p>
          <a:p>
            <a:pPr marL="1085850" lvl="1" indent="-171450">
              <a:lnSpc>
                <a:spcPct val="107000"/>
              </a:lnSpc>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Firebase.</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9" name="TextBox 18">
            <a:extLst>
              <a:ext uri="{FF2B5EF4-FFF2-40B4-BE49-F238E27FC236}">
                <a16:creationId xmlns:a16="http://schemas.microsoft.com/office/drawing/2014/main" id="{C88DAECB-AEBD-AD77-A090-066395DF7F5C}"/>
              </a:ext>
            </a:extLst>
          </p:cNvPr>
          <p:cNvSpPr txBox="1"/>
          <p:nvPr/>
        </p:nvSpPr>
        <p:spPr>
          <a:xfrm>
            <a:off x="1262463" y="4114800"/>
            <a:ext cx="4681137" cy="2345066"/>
          </a:xfrm>
          <a:prstGeom prst="rect">
            <a:avLst/>
          </a:prstGeom>
          <a:noFill/>
        </p:spPr>
        <p:txBody>
          <a:bodyPr wrap="square" rtlCol="0">
            <a:spAutoFit/>
          </a:bodyPr>
          <a:lstStyle/>
          <a:p>
            <a:pPr marL="457200" marR="0">
              <a:lnSpc>
                <a:spcPct val="107000"/>
              </a:lnSpc>
              <a:spcBef>
                <a:spcPts val="0"/>
              </a:spcBef>
              <a:spcAft>
                <a:spcPts val="0"/>
              </a:spcAft>
            </a:pP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Functional Requirements</a:t>
            </a:r>
            <a:endPar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endPar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Implement blockchain for secure and transparent transactions.</a:t>
            </a: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Enable quick and easy payments via NFC card taps.</a:t>
            </a: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Ensure real-time communication of transaction details to the driver.</a:t>
            </a:r>
          </a:p>
          <a:p>
            <a:pPr marL="628650" marR="0" indent="-171450">
              <a:lnSpc>
                <a:spcPct val="107000"/>
              </a:lnSpc>
              <a:spcBef>
                <a:spcPts val="0"/>
              </a:spcBef>
              <a:spcAft>
                <a:spcPts val="80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Store user profiles, transactions, and loyalty program data securely.</a:t>
            </a:r>
          </a:p>
          <a:p>
            <a:pPr marL="457200" marR="0">
              <a:lnSpc>
                <a:spcPct val="107000"/>
              </a:lnSpc>
              <a:spcBef>
                <a:spcPts val="0"/>
              </a:spcBef>
              <a:spcAft>
                <a:spcPts val="0"/>
              </a:spcAft>
            </a:pPr>
            <a:endPar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20" name="TextBox 19">
            <a:extLst>
              <a:ext uri="{FF2B5EF4-FFF2-40B4-BE49-F238E27FC236}">
                <a16:creationId xmlns:a16="http://schemas.microsoft.com/office/drawing/2014/main" id="{4F1F93B4-E7EA-B83B-9516-CC07AF17C169}"/>
              </a:ext>
            </a:extLst>
          </p:cNvPr>
          <p:cNvSpPr txBox="1"/>
          <p:nvPr/>
        </p:nvSpPr>
        <p:spPr>
          <a:xfrm>
            <a:off x="6436442" y="4160837"/>
            <a:ext cx="5222157" cy="2559099"/>
          </a:xfrm>
          <a:prstGeom prst="rect">
            <a:avLst/>
          </a:prstGeom>
          <a:noFill/>
        </p:spPr>
        <p:txBody>
          <a:bodyPr wrap="square" rtlCol="0">
            <a:spAutoFit/>
          </a:bodyPr>
          <a:lstStyle/>
          <a:p>
            <a:pPr marL="457200" marR="0">
              <a:lnSpc>
                <a:spcPct val="107000"/>
              </a:lnSpc>
              <a:spcBef>
                <a:spcPts val="0"/>
              </a:spcBef>
              <a:spcAft>
                <a:spcPts val="0"/>
              </a:spcAft>
            </a:pPr>
            <a:r>
              <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Non-Functional Requirements</a:t>
            </a:r>
          </a:p>
          <a:p>
            <a:pPr marL="457200" marR="0">
              <a:lnSpc>
                <a:spcPct val="107000"/>
              </a:lnSpc>
              <a:spcBef>
                <a:spcPts val="0"/>
              </a:spcBef>
              <a:spcAft>
                <a:spcPts val="0"/>
              </a:spcAft>
            </a:pPr>
            <a:r>
              <a:rPr lang="en-US" sz="1200" b="1" kern="100" dirty="0">
                <a:effectLst/>
                <a:latin typeface="Aptos" panose="020B0004020202020204" pitchFamily="34" charset="0"/>
                <a:ea typeface="Aptos" panose="020B0004020202020204" pitchFamily="34" charset="0"/>
                <a:cs typeface="Iskoola Pota" panose="020B0502040204020203" pitchFamily="34" charset="0"/>
              </a:rPr>
              <a:t> </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Design an intuitive and easy-to-use interface.</a:t>
            </a: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Ensure the application works seamlessly on both Android and iOS.</a:t>
            </a: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The system should handle many users and transactions efficiently.</a:t>
            </a:r>
          </a:p>
          <a:p>
            <a:pPr marL="628650" marR="0" indent="-171450">
              <a:lnSpc>
                <a:spcPct val="107000"/>
              </a:lnSpc>
              <a:spcBef>
                <a:spcPts val="0"/>
              </a:spcBef>
              <a:spcAft>
                <a:spcPts val="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Ensure the system is always reliable and available.</a:t>
            </a:r>
          </a:p>
          <a:p>
            <a:pPr marL="628650" marR="0" indent="-171450">
              <a:lnSpc>
                <a:spcPct val="107000"/>
              </a:lnSpc>
              <a:spcBef>
                <a:spcPts val="0"/>
              </a:spcBef>
              <a:spcAft>
                <a:spcPts val="800"/>
              </a:spcAft>
              <a:buFont typeface="Arial" panose="020B0604020202020204" pitchFamily="34" charset="0"/>
              <a:buChar char="•"/>
            </a:pPr>
            <a:r>
              <a:rPr lang="en-US" sz="1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Implement robust security measures to protect data and transactions.</a:t>
            </a:r>
          </a:p>
          <a:p>
            <a:pPr marL="457200" marR="0">
              <a:lnSpc>
                <a:spcPct val="107000"/>
              </a:lnSpc>
              <a:spcBef>
                <a:spcPts val="0"/>
              </a:spcBef>
              <a:spcAft>
                <a:spcPts val="0"/>
              </a:spcAft>
            </a:pPr>
            <a:endPar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7" name="Rectangle 6">
            <a:extLst>
              <a:ext uri="{FF2B5EF4-FFF2-40B4-BE49-F238E27FC236}">
                <a16:creationId xmlns:a16="http://schemas.microsoft.com/office/drawing/2014/main" id="{BF055796-0156-3447-FD1B-F12729AD0BE1}"/>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440141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75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75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75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1" grpId="0" animBg="1"/>
      <p:bldP spid="12" grpId="0" animBg="1"/>
      <p:bldP spid="14" grpId="0" animBg="1"/>
      <p:bldP spid="16" grpId="0"/>
      <p:bldP spid="18"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a:extLst>
            <a:ext uri="{FF2B5EF4-FFF2-40B4-BE49-F238E27FC236}">
              <a16:creationId xmlns:a16="http://schemas.microsoft.com/office/drawing/2014/main" id="{9C9D180D-A218-55D7-BD3F-6EE3D9312367}"/>
            </a:ext>
          </a:extLst>
        </p:cNvPr>
        <p:cNvGrpSpPr/>
        <p:nvPr/>
      </p:nvGrpSpPr>
      <p:grpSpPr>
        <a:xfrm>
          <a:off x="0" y="0"/>
          <a:ext cx="0" cy="0"/>
          <a:chOff x="0" y="0"/>
          <a:chExt cx="0" cy="0"/>
        </a:xfrm>
      </p:grpSpPr>
      <p:sp>
        <p:nvSpPr>
          <p:cNvPr id="4" name="Freeform 9">
            <a:extLst>
              <a:ext uri="{FF2B5EF4-FFF2-40B4-BE49-F238E27FC236}">
                <a16:creationId xmlns:a16="http://schemas.microsoft.com/office/drawing/2014/main" id="{E0297547-BE6A-8ED3-8DBB-E28F727BAB6D}"/>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10">
            <a:extLst>
              <a:ext uri="{FF2B5EF4-FFF2-40B4-BE49-F238E27FC236}">
                <a16:creationId xmlns:a16="http://schemas.microsoft.com/office/drawing/2014/main" id="{7471D0E6-93C4-10F9-FD69-A739CACDBA54}"/>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9" name="Picture 8">
            <a:extLst>
              <a:ext uri="{FF2B5EF4-FFF2-40B4-BE49-F238E27FC236}">
                <a16:creationId xmlns:a16="http://schemas.microsoft.com/office/drawing/2014/main" id="{05A6161C-9ECE-B0BF-65A7-6A5CDEA38542}"/>
              </a:ext>
            </a:extLst>
          </p:cNvPr>
          <p:cNvPicPr>
            <a:picLocks noChangeAspect="1"/>
          </p:cNvPicPr>
          <p:nvPr/>
        </p:nvPicPr>
        <p:blipFill>
          <a:blip r:embed="rId4"/>
          <a:stretch>
            <a:fillRect/>
          </a:stretch>
        </p:blipFill>
        <p:spPr>
          <a:xfrm>
            <a:off x="914400" y="64450"/>
            <a:ext cx="9333958" cy="1356413"/>
          </a:xfrm>
          <a:prstGeom prst="rect">
            <a:avLst/>
          </a:prstGeom>
        </p:spPr>
      </p:pic>
      <p:sp>
        <p:nvSpPr>
          <p:cNvPr id="10" name="Rectangle 9">
            <a:extLst>
              <a:ext uri="{FF2B5EF4-FFF2-40B4-BE49-F238E27FC236}">
                <a16:creationId xmlns:a16="http://schemas.microsoft.com/office/drawing/2014/main" id="{09839897-2367-981A-D7BD-98D8849CC13A}"/>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
        <p:nvSpPr>
          <p:cNvPr id="11" name="TextBox 10">
            <a:extLst>
              <a:ext uri="{FF2B5EF4-FFF2-40B4-BE49-F238E27FC236}">
                <a16:creationId xmlns:a16="http://schemas.microsoft.com/office/drawing/2014/main" id="{7333ED4F-6B49-100D-A563-05B77523C871}"/>
              </a:ext>
            </a:extLst>
          </p:cNvPr>
          <p:cNvSpPr txBox="1"/>
          <p:nvPr/>
        </p:nvSpPr>
        <p:spPr>
          <a:xfrm>
            <a:off x="1136105" y="1563458"/>
            <a:ext cx="4990558" cy="4401205"/>
          </a:xfrm>
          <a:prstGeom prst="rect">
            <a:avLst/>
          </a:prstGeom>
          <a:ln w="57150">
            <a:solidFill>
              <a:srgbClr val="2991EF"/>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400" b="1" dirty="0">
                <a:solidFill>
                  <a:schemeClr val="accent1">
                    <a:lumMod val="50000"/>
                  </a:schemeClr>
                </a:solidFill>
              </a:rPr>
              <a:t>Completed Sub – Objectives</a:t>
            </a:r>
          </a:p>
          <a:p>
            <a:endParaRPr lang="en-US" dirty="0"/>
          </a:p>
          <a:p>
            <a:r>
              <a:rPr lang="en-US" sz="2000" b="1" dirty="0"/>
              <a:t>Sub – Objective – 1</a:t>
            </a:r>
          </a:p>
          <a:p>
            <a:endParaRPr lang="en-US" b="1" dirty="0"/>
          </a:p>
          <a:p>
            <a:pPr marL="285750" indent="-285750">
              <a:buFont typeface="Wingdings" panose="05000000000000000000" pitchFamily="2" charset="2"/>
              <a:buChar char="ü"/>
            </a:pPr>
            <a:r>
              <a:rPr lang="en-US" sz="1800" kern="100" dirty="0">
                <a:effectLst/>
                <a:latin typeface="Aptos" panose="020B0004020202020204" pitchFamily="34" charset="0"/>
                <a:ea typeface="Aptos" panose="020B0004020202020204" pitchFamily="34" charset="0"/>
                <a:cs typeface="Iskoola Pota" panose="020B0502040204020203" pitchFamily="34" charset="0"/>
              </a:rPr>
              <a:t>Implementing blockchain for secure, transparent transactions.</a:t>
            </a:r>
          </a:p>
          <a:p>
            <a:pPr marL="285750" indent="-285750">
              <a:buFont typeface="Wingdings" panose="05000000000000000000" pitchFamily="2" charset="2"/>
              <a:buChar char="ü"/>
            </a:pPr>
            <a:endParaRPr lang="en-US" dirty="0"/>
          </a:p>
          <a:p>
            <a:endParaRPr lang="en-US" dirty="0"/>
          </a:p>
          <a:p>
            <a:r>
              <a:rPr lang="en-US" sz="2000" b="1" dirty="0"/>
              <a:t>Sub – Objective – 2</a:t>
            </a:r>
          </a:p>
          <a:p>
            <a:endParaRPr lang="en-US" b="1" dirty="0"/>
          </a:p>
          <a:p>
            <a:pPr marL="285750" indent="-285750">
              <a:buFont typeface="Wingdings" panose="05000000000000000000" pitchFamily="2" charset="2"/>
              <a:buChar char="ü"/>
            </a:pPr>
            <a:r>
              <a:rPr lang="en-US" sz="1800" kern="100" dirty="0">
                <a:latin typeface="Aptos" panose="020B0004020202020204" pitchFamily="34" charset="0"/>
                <a:ea typeface="Aptos" panose="020B0004020202020204" pitchFamily="34" charset="0"/>
                <a:cs typeface="Iskoola Pota" panose="020B0502040204020203" pitchFamily="34" charset="0"/>
              </a:rPr>
              <a:t>Categorization of the passengers and Requesting NFC cards.</a:t>
            </a:r>
            <a:endParaRPr lang="en-US" sz="1800" kern="100" dirty="0">
              <a:effectLst/>
              <a:latin typeface="Aptos" panose="020B0004020202020204" pitchFamily="34" charset="0"/>
              <a:ea typeface="Aptos" panose="020B0004020202020204" pitchFamily="34" charset="0"/>
              <a:cs typeface="Iskoola Pota" panose="020B0502040204020203" pitchFamily="34" charset="0"/>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2A8F269-E26E-9A3C-1B3E-BF3153D922F9}"/>
              </a:ext>
            </a:extLst>
          </p:cNvPr>
          <p:cNvSpPr txBox="1"/>
          <p:nvPr/>
        </p:nvSpPr>
        <p:spPr>
          <a:xfrm>
            <a:off x="7391400" y="1561664"/>
            <a:ext cx="3962400" cy="461665"/>
          </a:xfrm>
          <a:prstGeom prst="rect">
            <a:avLst/>
          </a:prstGeom>
          <a:noFill/>
        </p:spPr>
        <p:txBody>
          <a:bodyPr wrap="square" rtlCol="0">
            <a:spAutoFit/>
          </a:bodyPr>
          <a:lstStyle/>
          <a:p>
            <a:r>
              <a:rPr lang="en-US" sz="2400" b="1" dirty="0">
                <a:solidFill>
                  <a:schemeClr val="accent1">
                    <a:lumMod val="50000"/>
                  </a:schemeClr>
                </a:solidFill>
                <a:effectLst>
                  <a:outerShdw blurRad="38100" dist="38100" dir="2700000" algn="tl">
                    <a:srgbClr val="000000">
                      <a:alpha val="43137"/>
                    </a:srgbClr>
                  </a:outerShdw>
                </a:effectLst>
              </a:rPr>
              <a:t>Evidence of Completion</a:t>
            </a:r>
          </a:p>
        </p:txBody>
      </p:sp>
      <p:sp>
        <p:nvSpPr>
          <p:cNvPr id="14" name="TextBox 13">
            <a:extLst>
              <a:ext uri="{FF2B5EF4-FFF2-40B4-BE49-F238E27FC236}">
                <a16:creationId xmlns:a16="http://schemas.microsoft.com/office/drawing/2014/main" id="{90BEA6E3-C9FB-EF4B-3DC6-A8097FCB726D}"/>
              </a:ext>
            </a:extLst>
          </p:cNvPr>
          <p:cNvSpPr txBox="1"/>
          <p:nvPr/>
        </p:nvSpPr>
        <p:spPr>
          <a:xfrm>
            <a:off x="7924800" y="2220575"/>
            <a:ext cx="3733800" cy="400110"/>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rPr>
              <a:t>Authenticating Users </a:t>
            </a:r>
          </a:p>
        </p:txBody>
      </p:sp>
      <p:sp>
        <p:nvSpPr>
          <p:cNvPr id="15" name="TextBox 14">
            <a:extLst>
              <a:ext uri="{FF2B5EF4-FFF2-40B4-BE49-F238E27FC236}">
                <a16:creationId xmlns:a16="http://schemas.microsoft.com/office/drawing/2014/main" id="{B5B16A40-37AF-A17C-7155-E6971EB2F0F2}"/>
              </a:ext>
            </a:extLst>
          </p:cNvPr>
          <p:cNvSpPr txBox="1"/>
          <p:nvPr/>
        </p:nvSpPr>
        <p:spPr>
          <a:xfrm>
            <a:off x="7924800" y="3006152"/>
            <a:ext cx="3962400" cy="400110"/>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rPr>
              <a:t>Categorizing Passengers</a:t>
            </a:r>
          </a:p>
        </p:txBody>
      </p:sp>
      <p:sp>
        <p:nvSpPr>
          <p:cNvPr id="16" name="TextBox 15">
            <a:extLst>
              <a:ext uri="{FF2B5EF4-FFF2-40B4-BE49-F238E27FC236}">
                <a16:creationId xmlns:a16="http://schemas.microsoft.com/office/drawing/2014/main" id="{93558332-3289-C572-041D-77A8FEB67EB0}"/>
              </a:ext>
            </a:extLst>
          </p:cNvPr>
          <p:cNvSpPr txBox="1"/>
          <p:nvPr/>
        </p:nvSpPr>
        <p:spPr>
          <a:xfrm>
            <a:off x="7928923" y="4757142"/>
            <a:ext cx="3962400" cy="400110"/>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rPr>
              <a:t>Requesting NFC Cards</a:t>
            </a:r>
          </a:p>
        </p:txBody>
      </p:sp>
      <p:sp>
        <p:nvSpPr>
          <p:cNvPr id="17" name="TextBox 16">
            <a:extLst>
              <a:ext uri="{FF2B5EF4-FFF2-40B4-BE49-F238E27FC236}">
                <a16:creationId xmlns:a16="http://schemas.microsoft.com/office/drawing/2014/main" id="{57C18643-FD65-2CC7-52A5-ACE630AEADC1}"/>
              </a:ext>
            </a:extLst>
          </p:cNvPr>
          <p:cNvSpPr txBox="1"/>
          <p:nvPr/>
        </p:nvSpPr>
        <p:spPr>
          <a:xfrm>
            <a:off x="7924800" y="3704975"/>
            <a:ext cx="3962400" cy="707886"/>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rPr>
              <a:t>Calculating cards (Route Tickets) Prices</a:t>
            </a:r>
          </a:p>
        </p:txBody>
      </p:sp>
      <p:pic>
        <p:nvPicPr>
          <p:cNvPr id="5" name="Graphic 4" descr="Key outline">
            <a:extLst>
              <a:ext uri="{FF2B5EF4-FFF2-40B4-BE49-F238E27FC236}">
                <a16:creationId xmlns:a16="http://schemas.microsoft.com/office/drawing/2014/main" id="{694A0522-55EA-207A-8367-D24B1C8008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58000" y="2089552"/>
            <a:ext cx="685800" cy="685800"/>
          </a:xfrm>
          <a:prstGeom prst="rect">
            <a:avLst/>
          </a:prstGeom>
        </p:spPr>
      </p:pic>
      <p:pic>
        <p:nvPicPr>
          <p:cNvPr id="7" name="Graphic 6" descr="Users outline">
            <a:extLst>
              <a:ext uri="{FF2B5EF4-FFF2-40B4-BE49-F238E27FC236}">
                <a16:creationId xmlns:a16="http://schemas.microsoft.com/office/drawing/2014/main" id="{41BC40D4-3083-B3E0-010E-8E564CE968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8000" y="2756620"/>
            <a:ext cx="762000" cy="762000"/>
          </a:xfrm>
          <a:prstGeom prst="rect">
            <a:avLst/>
          </a:prstGeom>
        </p:spPr>
      </p:pic>
      <p:pic>
        <p:nvPicPr>
          <p:cNvPr id="18" name="Graphic 17" descr="Label outline">
            <a:extLst>
              <a:ext uri="{FF2B5EF4-FFF2-40B4-BE49-F238E27FC236}">
                <a16:creationId xmlns:a16="http://schemas.microsoft.com/office/drawing/2014/main" id="{CE46F741-FFD2-53D0-A7D5-2DE6224F5A4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85057" y="3673587"/>
            <a:ext cx="707886" cy="707886"/>
          </a:xfrm>
          <a:prstGeom prst="rect">
            <a:avLst/>
          </a:prstGeom>
        </p:spPr>
      </p:pic>
      <p:pic>
        <p:nvPicPr>
          <p:cNvPr id="20" name="Graphic 19" descr="Credit card outline">
            <a:extLst>
              <a:ext uri="{FF2B5EF4-FFF2-40B4-BE49-F238E27FC236}">
                <a16:creationId xmlns:a16="http://schemas.microsoft.com/office/drawing/2014/main" id="{FE5F7641-B4C1-5E05-E44A-0A0DC623B5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34200" y="4635953"/>
            <a:ext cx="707886" cy="707886"/>
          </a:xfrm>
          <a:prstGeom prst="rect">
            <a:avLst/>
          </a:prstGeom>
        </p:spPr>
      </p:pic>
      <p:sp>
        <p:nvSpPr>
          <p:cNvPr id="21" name="Rectangle: Rounded Corners 20">
            <a:extLst>
              <a:ext uri="{FF2B5EF4-FFF2-40B4-BE49-F238E27FC236}">
                <a16:creationId xmlns:a16="http://schemas.microsoft.com/office/drawing/2014/main" id="{F2916DA2-0D09-1F10-05D5-F7A56CB7BCCA}"/>
              </a:ext>
            </a:extLst>
          </p:cNvPr>
          <p:cNvSpPr/>
          <p:nvPr/>
        </p:nvSpPr>
        <p:spPr>
          <a:xfrm>
            <a:off x="6400800" y="1471565"/>
            <a:ext cx="5486400" cy="4466820"/>
          </a:xfrm>
          <a:prstGeom prst="roundRect">
            <a:avLst/>
          </a:prstGeom>
          <a:noFill/>
          <a:ln w="571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674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a:extLst>
            <a:ext uri="{FF2B5EF4-FFF2-40B4-BE49-F238E27FC236}">
              <a16:creationId xmlns:a16="http://schemas.microsoft.com/office/drawing/2014/main" id="{F17C2D43-F2ED-F464-3DB1-DC623FB8860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F0606B2-2F64-2629-A7FE-DA8578482E92}"/>
              </a:ext>
            </a:extLst>
          </p:cNvPr>
          <p:cNvSpPr txBox="1"/>
          <p:nvPr/>
        </p:nvSpPr>
        <p:spPr>
          <a:xfrm>
            <a:off x="609599" y="381000"/>
            <a:ext cx="2971801" cy="523220"/>
          </a:xfrm>
          <a:prstGeom prst="rect">
            <a:avLst/>
          </a:prstGeom>
          <a:noFill/>
        </p:spPr>
        <p:txBody>
          <a:bodyPr wrap="square" rtlCol="0">
            <a:spAutoFit/>
          </a:bodyPr>
          <a:lstStyle/>
          <a:p>
            <a:r>
              <a:rPr lang="en-US" sz="2800" b="1" dirty="0"/>
              <a:t>Sub Objective - 1</a:t>
            </a:r>
          </a:p>
        </p:txBody>
      </p:sp>
      <p:sp>
        <p:nvSpPr>
          <p:cNvPr id="4" name="TextBox 3">
            <a:extLst>
              <a:ext uri="{FF2B5EF4-FFF2-40B4-BE49-F238E27FC236}">
                <a16:creationId xmlns:a16="http://schemas.microsoft.com/office/drawing/2014/main" id="{D0E736B1-8A13-1993-D8F1-B4B319FED053}"/>
              </a:ext>
            </a:extLst>
          </p:cNvPr>
          <p:cNvSpPr txBox="1"/>
          <p:nvPr/>
        </p:nvSpPr>
        <p:spPr>
          <a:xfrm>
            <a:off x="8610600" y="381000"/>
            <a:ext cx="2286000" cy="461665"/>
          </a:xfrm>
          <a:prstGeom prst="rect">
            <a:avLst/>
          </a:prstGeom>
          <a:noFill/>
        </p:spPr>
        <p:txBody>
          <a:bodyPr wrap="square" rtlCol="0">
            <a:spAutoFit/>
          </a:bodyPr>
          <a:lstStyle/>
          <a:p>
            <a:r>
              <a:rPr lang="en-US" sz="2400" b="1" dirty="0"/>
              <a:t>Authenticating</a:t>
            </a:r>
            <a:r>
              <a:rPr lang="en-US" sz="2400" b="1" dirty="0">
                <a:effectLst>
                  <a:outerShdw blurRad="38100" dist="38100" dir="2700000" algn="tl">
                    <a:srgbClr val="000000">
                      <a:alpha val="43137"/>
                    </a:srgbClr>
                  </a:outerShdw>
                </a:effectLst>
              </a:rPr>
              <a:t> </a:t>
            </a:r>
          </a:p>
        </p:txBody>
      </p:sp>
      <p:pic>
        <p:nvPicPr>
          <p:cNvPr id="5" name="Picture 4" descr="A black background with a black border&#10;&#10;Description automatically generated with medium confidence">
            <a:extLst>
              <a:ext uri="{FF2B5EF4-FFF2-40B4-BE49-F238E27FC236}">
                <a16:creationId xmlns:a16="http://schemas.microsoft.com/office/drawing/2014/main" id="{7F1146E5-2009-4A8F-7BDB-4B9BEF976EA3}"/>
              </a:ext>
            </a:extLst>
          </p:cNvPr>
          <p:cNvPicPr>
            <a:picLocks noChangeAspect="1"/>
          </p:cNvPicPr>
          <p:nvPr/>
        </p:nvPicPr>
        <p:blipFill>
          <a:blip r:embed="rId2">
            <a:extLst>
              <a:ext uri="{28A0092B-C50C-407E-A947-70E740481C1C}">
                <a14:useLocalDpi xmlns:a14="http://schemas.microsoft.com/office/drawing/2010/main" val="0"/>
              </a:ext>
            </a:extLst>
          </a:blip>
          <a:srcRect r="61675"/>
          <a:stretch/>
        </p:blipFill>
        <p:spPr>
          <a:xfrm>
            <a:off x="609600" y="1295400"/>
            <a:ext cx="2895600" cy="2345477"/>
          </a:xfrm>
          <a:prstGeom prst="rect">
            <a:avLst/>
          </a:prstGeom>
        </p:spPr>
      </p:pic>
      <p:sp>
        <p:nvSpPr>
          <p:cNvPr id="6" name="TextBox 5">
            <a:extLst>
              <a:ext uri="{FF2B5EF4-FFF2-40B4-BE49-F238E27FC236}">
                <a16:creationId xmlns:a16="http://schemas.microsoft.com/office/drawing/2014/main" id="{9B309351-D6D0-75C9-0303-5DE09C10A3DF}"/>
              </a:ext>
            </a:extLst>
          </p:cNvPr>
          <p:cNvSpPr txBox="1"/>
          <p:nvPr/>
        </p:nvSpPr>
        <p:spPr>
          <a:xfrm>
            <a:off x="647700" y="3637893"/>
            <a:ext cx="2819400" cy="381000"/>
          </a:xfrm>
          <a:prstGeom prst="rect">
            <a:avLst/>
          </a:prstGeom>
          <a:noFill/>
        </p:spPr>
        <p:txBody>
          <a:bodyPr wrap="square" rtlCol="0">
            <a:spAutoFit/>
          </a:bodyPr>
          <a:lstStyle/>
          <a:p>
            <a:r>
              <a:rPr lang="en-US" dirty="0"/>
              <a:t>Login API</a:t>
            </a:r>
          </a:p>
        </p:txBody>
      </p:sp>
      <p:pic>
        <p:nvPicPr>
          <p:cNvPr id="8" name="Picture 7" descr="A screenshot of a computer program&#10;&#10;Description automatically generated">
            <a:extLst>
              <a:ext uri="{FF2B5EF4-FFF2-40B4-BE49-F238E27FC236}">
                <a16:creationId xmlns:a16="http://schemas.microsoft.com/office/drawing/2014/main" id="{A30317B6-78AB-A31E-6015-6BB4ADF84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1827" y="1295400"/>
            <a:ext cx="6214552" cy="4038600"/>
          </a:xfrm>
          <a:prstGeom prst="rect">
            <a:avLst/>
          </a:prstGeom>
        </p:spPr>
      </p:pic>
      <p:sp>
        <p:nvSpPr>
          <p:cNvPr id="9" name="TextBox 8">
            <a:extLst>
              <a:ext uri="{FF2B5EF4-FFF2-40B4-BE49-F238E27FC236}">
                <a16:creationId xmlns:a16="http://schemas.microsoft.com/office/drawing/2014/main" id="{011867DB-7C7B-3D08-0528-0C1BA0DE59E5}"/>
              </a:ext>
            </a:extLst>
          </p:cNvPr>
          <p:cNvSpPr txBox="1"/>
          <p:nvPr/>
        </p:nvSpPr>
        <p:spPr>
          <a:xfrm>
            <a:off x="5271827" y="5486400"/>
            <a:ext cx="2819400" cy="381000"/>
          </a:xfrm>
          <a:prstGeom prst="rect">
            <a:avLst/>
          </a:prstGeom>
          <a:noFill/>
        </p:spPr>
        <p:txBody>
          <a:bodyPr wrap="square" rtlCol="0">
            <a:spAutoFit/>
          </a:bodyPr>
          <a:lstStyle/>
          <a:p>
            <a:r>
              <a:rPr lang="en-US" dirty="0"/>
              <a:t>Login html tags</a:t>
            </a:r>
          </a:p>
        </p:txBody>
      </p:sp>
      <p:pic>
        <p:nvPicPr>
          <p:cNvPr id="11" name="Picture 10" descr="A black background with colorful text&#10;&#10;Description automatically generated">
            <a:extLst>
              <a:ext uri="{FF2B5EF4-FFF2-40B4-BE49-F238E27FC236}">
                <a16:creationId xmlns:a16="http://schemas.microsoft.com/office/drawing/2014/main" id="{E6A62306-C675-D48C-6D5B-3BF51DA237A7}"/>
              </a:ext>
            </a:extLst>
          </p:cNvPr>
          <p:cNvPicPr>
            <a:picLocks noChangeAspect="1"/>
          </p:cNvPicPr>
          <p:nvPr/>
        </p:nvPicPr>
        <p:blipFill>
          <a:blip r:embed="rId4" cstate="print">
            <a:extLst>
              <a:ext uri="{28A0092B-C50C-407E-A947-70E740481C1C}">
                <a14:useLocalDpi xmlns:a14="http://schemas.microsoft.com/office/drawing/2010/main" val="0"/>
              </a:ext>
            </a:extLst>
          </a:blip>
          <a:srcRect r="21262"/>
          <a:stretch/>
        </p:blipFill>
        <p:spPr>
          <a:xfrm>
            <a:off x="647699" y="4133193"/>
            <a:ext cx="3662525" cy="1429407"/>
          </a:xfrm>
          <a:prstGeom prst="rect">
            <a:avLst/>
          </a:prstGeom>
        </p:spPr>
      </p:pic>
      <p:sp>
        <p:nvSpPr>
          <p:cNvPr id="12" name="TextBox 11">
            <a:extLst>
              <a:ext uri="{FF2B5EF4-FFF2-40B4-BE49-F238E27FC236}">
                <a16:creationId xmlns:a16="http://schemas.microsoft.com/office/drawing/2014/main" id="{59AA7BC7-49CF-6346-5934-52F64070AB7E}"/>
              </a:ext>
            </a:extLst>
          </p:cNvPr>
          <p:cNvSpPr txBox="1"/>
          <p:nvPr/>
        </p:nvSpPr>
        <p:spPr>
          <a:xfrm>
            <a:off x="685800" y="5676900"/>
            <a:ext cx="2819400" cy="381000"/>
          </a:xfrm>
          <a:prstGeom prst="rect">
            <a:avLst/>
          </a:prstGeom>
          <a:noFill/>
        </p:spPr>
        <p:txBody>
          <a:bodyPr wrap="square" rtlCol="0">
            <a:spAutoFit/>
          </a:bodyPr>
          <a:lstStyle/>
          <a:p>
            <a:r>
              <a:rPr lang="en-US" dirty="0"/>
              <a:t>Signup API</a:t>
            </a:r>
          </a:p>
        </p:txBody>
      </p:sp>
    </p:spTree>
    <p:extLst>
      <p:ext uri="{BB962C8B-B14F-4D97-AF65-F5344CB8AC3E}">
        <p14:creationId xmlns:p14="http://schemas.microsoft.com/office/powerpoint/2010/main" val="2261265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a:extLst>
            <a:ext uri="{FF2B5EF4-FFF2-40B4-BE49-F238E27FC236}">
              <a16:creationId xmlns:a16="http://schemas.microsoft.com/office/drawing/2014/main" id="{70174AE8-F4D8-14FA-4018-C00ED1DD128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021D878-451B-9532-60AF-57132BB3E481}"/>
              </a:ext>
            </a:extLst>
          </p:cNvPr>
          <p:cNvSpPr txBox="1"/>
          <p:nvPr/>
        </p:nvSpPr>
        <p:spPr>
          <a:xfrm>
            <a:off x="8610602" y="381000"/>
            <a:ext cx="2209798" cy="461665"/>
          </a:xfrm>
          <a:prstGeom prst="rect">
            <a:avLst/>
          </a:prstGeom>
          <a:noFill/>
        </p:spPr>
        <p:txBody>
          <a:bodyPr wrap="square" rtlCol="0">
            <a:spAutoFit/>
          </a:bodyPr>
          <a:lstStyle/>
          <a:p>
            <a:r>
              <a:rPr lang="en-US" sz="2400" b="1" dirty="0"/>
              <a:t>Authenticating </a:t>
            </a:r>
          </a:p>
        </p:txBody>
      </p:sp>
      <p:pic>
        <p:nvPicPr>
          <p:cNvPr id="9" name="Picture 8" descr="A screenshot of a login screen&#10;&#10;Description automatically generated">
            <a:extLst>
              <a:ext uri="{FF2B5EF4-FFF2-40B4-BE49-F238E27FC236}">
                <a16:creationId xmlns:a16="http://schemas.microsoft.com/office/drawing/2014/main" id="{C287B80F-B108-459D-01D4-E80235012958}"/>
              </a:ext>
            </a:extLst>
          </p:cNvPr>
          <p:cNvPicPr>
            <a:picLocks noChangeAspect="1"/>
          </p:cNvPicPr>
          <p:nvPr/>
        </p:nvPicPr>
        <p:blipFill>
          <a:blip r:embed="rId2" cstate="print">
            <a:extLst>
              <a:ext uri="{28A0092B-C50C-407E-A947-70E740481C1C}">
                <a14:useLocalDpi xmlns:a14="http://schemas.microsoft.com/office/drawing/2010/main" val="0"/>
              </a:ext>
            </a:extLst>
          </a:blip>
          <a:srcRect l="33125" t="4606" r="31250"/>
          <a:stretch/>
        </p:blipFill>
        <p:spPr>
          <a:xfrm>
            <a:off x="1905000" y="1377525"/>
            <a:ext cx="2590800" cy="2578951"/>
          </a:xfrm>
          <a:prstGeom prst="rect">
            <a:avLst/>
          </a:prstGeom>
        </p:spPr>
      </p:pic>
      <p:pic>
        <p:nvPicPr>
          <p:cNvPr id="11" name="Picture 10" descr="A screenshot of a login form&#10;&#10;Description automatically generated">
            <a:extLst>
              <a:ext uri="{FF2B5EF4-FFF2-40B4-BE49-F238E27FC236}">
                <a16:creationId xmlns:a16="http://schemas.microsoft.com/office/drawing/2014/main" id="{4B7588F5-ABFB-8517-32E4-AA5EBDCB59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1371600"/>
            <a:ext cx="6979414" cy="3727875"/>
          </a:xfrm>
          <a:prstGeom prst="rect">
            <a:avLst/>
          </a:prstGeom>
        </p:spPr>
      </p:pic>
      <p:sp>
        <p:nvSpPr>
          <p:cNvPr id="12" name="TextBox 11">
            <a:extLst>
              <a:ext uri="{FF2B5EF4-FFF2-40B4-BE49-F238E27FC236}">
                <a16:creationId xmlns:a16="http://schemas.microsoft.com/office/drawing/2014/main" id="{67D41848-BCD4-E932-8211-E5A08F588DB7}"/>
              </a:ext>
            </a:extLst>
          </p:cNvPr>
          <p:cNvSpPr txBox="1"/>
          <p:nvPr/>
        </p:nvSpPr>
        <p:spPr>
          <a:xfrm>
            <a:off x="1905000" y="4191001"/>
            <a:ext cx="2819400" cy="381000"/>
          </a:xfrm>
          <a:prstGeom prst="rect">
            <a:avLst/>
          </a:prstGeom>
          <a:noFill/>
        </p:spPr>
        <p:txBody>
          <a:bodyPr wrap="square" rtlCol="0">
            <a:spAutoFit/>
          </a:bodyPr>
          <a:lstStyle/>
          <a:p>
            <a:r>
              <a:rPr lang="en-US" dirty="0"/>
              <a:t>Login Sample Interface</a:t>
            </a:r>
          </a:p>
        </p:txBody>
      </p:sp>
      <p:sp>
        <p:nvSpPr>
          <p:cNvPr id="13" name="TextBox 12">
            <a:extLst>
              <a:ext uri="{FF2B5EF4-FFF2-40B4-BE49-F238E27FC236}">
                <a16:creationId xmlns:a16="http://schemas.microsoft.com/office/drawing/2014/main" id="{560F5D6F-B35A-5062-57AC-80A97303E662}"/>
              </a:ext>
            </a:extLst>
          </p:cNvPr>
          <p:cNvSpPr txBox="1"/>
          <p:nvPr/>
        </p:nvSpPr>
        <p:spPr>
          <a:xfrm>
            <a:off x="4953000" y="5313647"/>
            <a:ext cx="2819400" cy="381000"/>
          </a:xfrm>
          <a:prstGeom prst="rect">
            <a:avLst/>
          </a:prstGeom>
          <a:noFill/>
        </p:spPr>
        <p:txBody>
          <a:bodyPr wrap="square" rtlCol="0">
            <a:spAutoFit/>
          </a:bodyPr>
          <a:lstStyle/>
          <a:p>
            <a:r>
              <a:rPr lang="en-US" dirty="0"/>
              <a:t>Signup Sample Interface</a:t>
            </a:r>
          </a:p>
        </p:txBody>
      </p:sp>
      <p:pic>
        <p:nvPicPr>
          <p:cNvPr id="7" name="Picture 6" descr="A person standing next to a large cellphone&#10;&#10;Description automatically generated">
            <a:extLst>
              <a:ext uri="{FF2B5EF4-FFF2-40B4-BE49-F238E27FC236}">
                <a16:creationId xmlns:a16="http://schemas.microsoft.com/office/drawing/2014/main" id="{B4B27051-80B6-7989-E673-9188014486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599" y="4543468"/>
            <a:ext cx="3124201" cy="1874014"/>
          </a:xfrm>
          <a:prstGeom prst="rect">
            <a:avLst/>
          </a:prstGeom>
        </p:spPr>
      </p:pic>
      <p:sp>
        <p:nvSpPr>
          <p:cNvPr id="8" name="TextBox 7">
            <a:extLst>
              <a:ext uri="{FF2B5EF4-FFF2-40B4-BE49-F238E27FC236}">
                <a16:creationId xmlns:a16="http://schemas.microsoft.com/office/drawing/2014/main" id="{0B4B887C-CDA1-2F4F-7FBB-1329C23630A3}"/>
              </a:ext>
            </a:extLst>
          </p:cNvPr>
          <p:cNvSpPr txBox="1"/>
          <p:nvPr/>
        </p:nvSpPr>
        <p:spPr>
          <a:xfrm>
            <a:off x="609599" y="381000"/>
            <a:ext cx="2971801" cy="523220"/>
          </a:xfrm>
          <a:prstGeom prst="rect">
            <a:avLst/>
          </a:prstGeom>
          <a:noFill/>
        </p:spPr>
        <p:txBody>
          <a:bodyPr wrap="square" rtlCol="0">
            <a:spAutoFit/>
          </a:bodyPr>
          <a:lstStyle/>
          <a:p>
            <a:r>
              <a:rPr lang="en-US" sz="2800" b="1" dirty="0"/>
              <a:t>Sub Objective - 1</a:t>
            </a:r>
          </a:p>
        </p:txBody>
      </p:sp>
    </p:spTree>
    <p:extLst>
      <p:ext uri="{BB962C8B-B14F-4D97-AF65-F5344CB8AC3E}">
        <p14:creationId xmlns:p14="http://schemas.microsoft.com/office/powerpoint/2010/main" val="769924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733D4B0-4C33-25D1-5AD9-80FC256B32B5}"/>
              </a:ext>
            </a:extLst>
          </p:cNvPr>
          <p:cNvSpPr>
            <a:spLocks noGrp="1"/>
          </p:cNvSpPr>
          <p:nvPr>
            <p:ph type="ctrTitle"/>
          </p:nvPr>
        </p:nvSpPr>
        <p:spPr>
          <a:xfrm>
            <a:off x="914400" y="-381000"/>
            <a:ext cx="10363200" cy="1470025"/>
          </a:xfrm>
        </p:spPr>
        <p:txBody>
          <a:bodyPr>
            <a:normAutofit/>
          </a:bodyPr>
          <a:lstStyle/>
          <a:p>
            <a:r>
              <a:rPr lang="en-US" sz="4000" dirty="0"/>
              <a:t>Team Members</a:t>
            </a:r>
          </a:p>
        </p:txBody>
      </p:sp>
      <p:sp>
        <p:nvSpPr>
          <p:cNvPr id="12" name="TextBox 11">
            <a:extLst>
              <a:ext uri="{FF2B5EF4-FFF2-40B4-BE49-F238E27FC236}">
                <a16:creationId xmlns:a16="http://schemas.microsoft.com/office/drawing/2014/main" id="{BA66A331-1DE0-4F3A-C9A9-A99BFB81925B}"/>
              </a:ext>
            </a:extLst>
          </p:cNvPr>
          <p:cNvSpPr txBox="1"/>
          <p:nvPr/>
        </p:nvSpPr>
        <p:spPr>
          <a:xfrm>
            <a:off x="1145352" y="4704784"/>
            <a:ext cx="1637115" cy="738664"/>
          </a:xfrm>
          <a:prstGeom prst="rect">
            <a:avLst/>
          </a:prstGeom>
          <a:noFill/>
        </p:spPr>
        <p:txBody>
          <a:bodyPr wrap="none" rtlCol="0">
            <a:spAutoFit/>
          </a:bodyPr>
          <a:lstStyle/>
          <a:p>
            <a:pPr algn="ctr"/>
            <a:r>
              <a:rPr lang="en-US" sz="1400" b="1" dirty="0"/>
              <a:t>Senarathne A.S.A.G</a:t>
            </a:r>
          </a:p>
          <a:p>
            <a:pPr algn="ctr"/>
            <a:r>
              <a:rPr lang="en-US" sz="1400" b="1" dirty="0"/>
              <a:t>IT21205460 </a:t>
            </a:r>
          </a:p>
          <a:p>
            <a:pPr algn="ctr"/>
            <a:r>
              <a:rPr lang="en-US" sz="1400" b="1" dirty="0"/>
              <a:t>(Leader)</a:t>
            </a:r>
          </a:p>
        </p:txBody>
      </p:sp>
      <p:sp>
        <p:nvSpPr>
          <p:cNvPr id="13" name="TextBox 12">
            <a:extLst>
              <a:ext uri="{FF2B5EF4-FFF2-40B4-BE49-F238E27FC236}">
                <a16:creationId xmlns:a16="http://schemas.microsoft.com/office/drawing/2014/main" id="{4562410F-D614-CA4F-2E7F-DEC17D8B4B46}"/>
              </a:ext>
            </a:extLst>
          </p:cNvPr>
          <p:cNvSpPr txBox="1"/>
          <p:nvPr/>
        </p:nvSpPr>
        <p:spPr>
          <a:xfrm>
            <a:off x="4314403" y="4812506"/>
            <a:ext cx="1087861" cy="523220"/>
          </a:xfrm>
          <a:prstGeom prst="rect">
            <a:avLst/>
          </a:prstGeom>
          <a:noFill/>
        </p:spPr>
        <p:txBody>
          <a:bodyPr wrap="square" rtlCol="0">
            <a:spAutoFit/>
          </a:bodyPr>
          <a:lstStyle/>
          <a:p>
            <a:r>
              <a:rPr lang="en-US" sz="1400" b="1" dirty="0" err="1"/>
              <a:t>Kalhara</a:t>
            </a:r>
            <a:r>
              <a:rPr lang="en-US" sz="1400" b="1" dirty="0"/>
              <a:t> N.V.</a:t>
            </a:r>
          </a:p>
          <a:p>
            <a:r>
              <a:rPr lang="en-US" sz="1400" b="1" dirty="0"/>
              <a:t>IT21202490</a:t>
            </a:r>
          </a:p>
        </p:txBody>
      </p:sp>
      <p:sp>
        <p:nvSpPr>
          <p:cNvPr id="14" name="TextBox 13">
            <a:extLst>
              <a:ext uri="{FF2B5EF4-FFF2-40B4-BE49-F238E27FC236}">
                <a16:creationId xmlns:a16="http://schemas.microsoft.com/office/drawing/2014/main" id="{F600A06C-1F94-A7A7-BF8F-9E72099BDB09}"/>
              </a:ext>
            </a:extLst>
          </p:cNvPr>
          <p:cNvSpPr txBox="1"/>
          <p:nvPr/>
        </p:nvSpPr>
        <p:spPr>
          <a:xfrm>
            <a:off x="7069160" y="4812506"/>
            <a:ext cx="1634230" cy="696510"/>
          </a:xfrm>
          <a:prstGeom prst="rect">
            <a:avLst/>
          </a:prstGeom>
          <a:noFill/>
        </p:spPr>
        <p:txBody>
          <a:bodyPr wrap="none" rtlCol="0">
            <a:spAutoFit/>
          </a:bodyPr>
          <a:lstStyle/>
          <a:p>
            <a:r>
              <a:rPr lang="en-US" sz="1400" b="1" dirty="0" err="1"/>
              <a:t>Rajapaksha</a:t>
            </a:r>
            <a:r>
              <a:rPr lang="en-US" sz="1400" b="1" dirty="0"/>
              <a:t> R.L.H.P.</a:t>
            </a:r>
          </a:p>
          <a:p>
            <a:r>
              <a:rPr lang="en-US" sz="1400" b="1" dirty="0"/>
              <a:t>        IT21192050</a:t>
            </a:r>
          </a:p>
        </p:txBody>
      </p:sp>
      <p:sp>
        <p:nvSpPr>
          <p:cNvPr id="20" name="TextBox 19">
            <a:extLst>
              <a:ext uri="{FF2B5EF4-FFF2-40B4-BE49-F238E27FC236}">
                <a16:creationId xmlns:a16="http://schemas.microsoft.com/office/drawing/2014/main" id="{3B4603A0-37FD-45D8-CAEE-1720FF1112D0}"/>
              </a:ext>
            </a:extLst>
          </p:cNvPr>
          <p:cNvSpPr txBox="1"/>
          <p:nvPr/>
        </p:nvSpPr>
        <p:spPr>
          <a:xfrm>
            <a:off x="10091687" y="4812506"/>
            <a:ext cx="1151277" cy="523220"/>
          </a:xfrm>
          <a:prstGeom prst="rect">
            <a:avLst/>
          </a:prstGeom>
          <a:noFill/>
        </p:spPr>
        <p:txBody>
          <a:bodyPr wrap="none" rtlCol="0">
            <a:spAutoFit/>
          </a:bodyPr>
          <a:lstStyle/>
          <a:p>
            <a:r>
              <a:rPr lang="en-US" sz="1400" b="1" dirty="0" err="1"/>
              <a:t>Thanusan</a:t>
            </a:r>
            <a:r>
              <a:rPr lang="en-US" sz="1400" b="1" dirty="0"/>
              <a:t> M.</a:t>
            </a:r>
          </a:p>
          <a:p>
            <a:r>
              <a:rPr lang="en-US" sz="1400" b="1" dirty="0"/>
              <a:t> IT21175848</a:t>
            </a:r>
          </a:p>
        </p:txBody>
      </p:sp>
      <p:sp>
        <p:nvSpPr>
          <p:cNvPr id="2" name="Freeform 9">
            <a:extLst>
              <a:ext uri="{FF2B5EF4-FFF2-40B4-BE49-F238E27FC236}">
                <a16:creationId xmlns:a16="http://schemas.microsoft.com/office/drawing/2014/main" id="{D902845C-26A4-C04C-1858-6B5610403CD2}"/>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044E9794-1089-C5E2-82B3-0B99B9D8B664}"/>
              </a:ext>
            </a:extLst>
          </p:cNvPr>
          <p:cNvSpPr/>
          <p:nvPr/>
        </p:nvSpPr>
        <p:spPr>
          <a:xfrm>
            <a:off x="10134600" y="583857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5" name="Picture 4" descr="A person with a beard smiling">
            <a:extLst>
              <a:ext uri="{FF2B5EF4-FFF2-40B4-BE49-F238E27FC236}">
                <a16:creationId xmlns:a16="http://schemas.microsoft.com/office/drawing/2014/main" id="{EA54E28D-B564-4C68-1F3F-79BDBBFE9E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0" y="1928119"/>
            <a:ext cx="2212216" cy="2484278"/>
          </a:xfrm>
          <a:prstGeom prst="rect">
            <a:avLst/>
          </a:prstGeom>
          <a:effectLst>
            <a:outerShdw blurRad="254000" dist="127000" dir="5400000" algn="ctr" rotWithShape="0">
              <a:srgbClr val="000000">
                <a:alpha val="70000"/>
              </a:srgbClr>
            </a:outerShdw>
          </a:effectLst>
        </p:spPr>
      </p:pic>
      <p:pic>
        <p:nvPicPr>
          <p:cNvPr id="7" name="Picture 6" descr="A person with a mustache and beard">
            <a:extLst>
              <a:ext uri="{FF2B5EF4-FFF2-40B4-BE49-F238E27FC236}">
                <a16:creationId xmlns:a16="http://schemas.microsoft.com/office/drawing/2014/main" id="{7F25186A-4B8C-6A8D-0FDA-FFC58466D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3638" y="1973422"/>
            <a:ext cx="2227373" cy="2463220"/>
          </a:xfrm>
          <a:prstGeom prst="rect">
            <a:avLst/>
          </a:prstGeom>
          <a:effectLst>
            <a:outerShdw blurRad="254000" dist="127000" dir="5400000" algn="ctr" rotWithShape="0">
              <a:srgbClr val="000000">
                <a:alpha val="70000"/>
              </a:srgbClr>
            </a:outerShdw>
          </a:effectLst>
        </p:spPr>
      </p:pic>
      <p:pic>
        <p:nvPicPr>
          <p:cNvPr id="26" name="Picture 25" descr="A person sitting on a bench&#10;&#10;Description automatically generated">
            <a:extLst>
              <a:ext uri="{FF2B5EF4-FFF2-40B4-BE49-F238E27FC236}">
                <a16:creationId xmlns:a16="http://schemas.microsoft.com/office/drawing/2014/main" id="{85DAB30C-D0BC-9735-9243-EB9046D733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1800" y="1991016"/>
            <a:ext cx="2208950" cy="2445626"/>
          </a:xfrm>
          <a:prstGeom prst="rect">
            <a:avLst/>
          </a:prstGeom>
          <a:effectLst>
            <a:outerShdw blurRad="254000" dist="127000" dir="5400000" algn="ctr" rotWithShape="0">
              <a:srgbClr val="000000">
                <a:alpha val="70000"/>
              </a:srgbClr>
            </a:outerShdw>
          </a:effectLst>
        </p:spPr>
      </p:pic>
      <p:pic>
        <p:nvPicPr>
          <p:cNvPr id="6" name="Picture 5" descr="A person in a white shirt&#10;&#10;Description automatically generated">
            <a:extLst>
              <a:ext uri="{FF2B5EF4-FFF2-40B4-BE49-F238E27FC236}">
                <a16:creationId xmlns:a16="http://schemas.microsoft.com/office/drawing/2014/main" id="{07F111F7-5A2E-3407-AB41-640DA86116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6601" y="1981200"/>
            <a:ext cx="2208950" cy="2445626"/>
          </a:xfrm>
          <a:prstGeom prst="rect">
            <a:avLst/>
          </a:prstGeom>
        </p:spPr>
      </p:pic>
    </p:spTree>
    <p:extLst>
      <p:ext uri="{BB962C8B-B14F-4D97-AF65-F5344CB8AC3E}">
        <p14:creationId xmlns:p14="http://schemas.microsoft.com/office/powerpoint/2010/main" val="1663456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150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175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anim calcmode="lin" valueType="num">
                                      <p:cBhvr>
                                        <p:cTn id="41" dur="1000" fill="hold"/>
                                        <p:tgtEl>
                                          <p:spTgt spid="20"/>
                                        </p:tgtEl>
                                        <p:attrNameLst>
                                          <p:attrName>ppt_x</p:attrName>
                                        </p:attrNameLst>
                                      </p:cBhvr>
                                      <p:tavLst>
                                        <p:tav tm="0">
                                          <p:val>
                                            <p:strVal val="#ppt_x"/>
                                          </p:val>
                                        </p:tav>
                                        <p:tav tm="100000">
                                          <p:val>
                                            <p:strVal val="#ppt_x"/>
                                          </p:val>
                                        </p:tav>
                                      </p:tavLst>
                                    </p:anim>
                                    <p:anim calcmode="lin" valueType="num">
                                      <p:cBhvr>
                                        <p:cTn id="42" dur="1000" fill="hold"/>
                                        <p:tgtEl>
                                          <p:spTgt spid="20"/>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00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1000"/>
                                        <p:tgtEl>
                                          <p:spTgt spid="6"/>
                                        </p:tgtEl>
                                      </p:cBhvr>
                                    </p:animEffect>
                                    <p:anim calcmode="lin" valueType="num">
                                      <p:cBhvr>
                                        <p:cTn id="46" dur="1000" fill="hold"/>
                                        <p:tgtEl>
                                          <p:spTgt spid="6"/>
                                        </p:tgtEl>
                                        <p:attrNameLst>
                                          <p:attrName>ppt_x</p:attrName>
                                        </p:attrNameLst>
                                      </p:cBhvr>
                                      <p:tavLst>
                                        <p:tav tm="0">
                                          <p:val>
                                            <p:strVal val="#ppt_x"/>
                                          </p:val>
                                        </p:tav>
                                        <p:tav tm="100000">
                                          <p:val>
                                            <p:strVal val="#ppt_x"/>
                                          </p:val>
                                        </p:tav>
                                      </p:tavLst>
                                    </p:anim>
                                    <p:anim calcmode="lin" valueType="num">
                                      <p:cBhvr>
                                        <p:cTn id="4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a:extLst>
            <a:ext uri="{FF2B5EF4-FFF2-40B4-BE49-F238E27FC236}">
              <a16:creationId xmlns:a16="http://schemas.microsoft.com/office/drawing/2014/main" id="{51E90F16-AAB2-98F7-C570-2C5006FF3BC2}"/>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205280FB-D84A-6F97-0DE3-0A2362A83FE8}"/>
              </a:ext>
            </a:extLst>
          </p:cNvPr>
          <p:cNvSpPr/>
          <p:nvPr/>
        </p:nvSpPr>
        <p:spPr>
          <a:xfrm>
            <a:off x="6629400" y="1710897"/>
            <a:ext cx="5382882" cy="3699303"/>
          </a:xfrm>
          <a:prstGeom prst="roundRect">
            <a:avLst/>
          </a:prstGeom>
          <a:solidFill>
            <a:schemeClr val="accent1">
              <a:lumMod val="20000"/>
              <a:lumOff val="80000"/>
            </a:schemeClr>
          </a:solid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AF6B7CF-EF97-4542-21CF-3C6C3BBC6FE1}"/>
              </a:ext>
            </a:extLst>
          </p:cNvPr>
          <p:cNvSpPr/>
          <p:nvPr/>
        </p:nvSpPr>
        <p:spPr>
          <a:xfrm>
            <a:off x="419100" y="1676409"/>
            <a:ext cx="5257800" cy="3124191"/>
          </a:xfrm>
          <a:prstGeom prst="roundRect">
            <a:avLst/>
          </a:prstGeom>
          <a:solidFill>
            <a:schemeClr val="accent1">
              <a:lumMod val="20000"/>
              <a:lumOff val="80000"/>
            </a:schemeClr>
          </a:solid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4" name="TextBox 3">
            <a:extLst>
              <a:ext uri="{FF2B5EF4-FFF2-40B4-BE49-F238E27FC236}">
                <a16:creationId xmlns:a16="http://schemas.microsoft.com/office/drawing/2014/main" id="{B8C62F65-A28F-DAB9-8622-A2B49BE2EF39}"/>
              </a:ext>
            </a:extLst>
          </p:cNvPr>
          <p:cNvSpPr txBox="1"/>
          <p:nvPr/>
        </p:nvSpPr>
        <p:spPr>
          <a:xfrm>
            <a:off x="7391400" y="392668"/>
            <a:ext cx="4648200" cy="461665"/>
          </a:xfrm>
          <a:prstGeom prst="rect">
            <a:avLst/>
          </a:prstGeom>
          <a:noFill/>
        </p:spPr>
        <p:txBody>
          <a:bodyPr wrap="square" rtlCol="0">
            <a:spAutoFit/>
          </a:bodyPr>
          <a:lstStyle/>
          <a:p>
            <a:r>
              <a:rPr lang="en-US" sz="2400" b="1" dirty="0"/>
              <a:t>Select the best Payment Gateway </a:t>
            </a:r>
          </a:p>
        </p:txBody>
      </p:sp>
      <p:sp>
        <p:nvSpPr>
          <p:cNvPr id="2" name="TextBox 1">
            <a:extLst>
              <a:ext uri="{FF2B5EF4-FFF2-40B4-BE49-F238E27FC236}">
                <a16:creationId xmlns:a16="http://schemas.microsoft.com/office/drawing/2014/main" id="{CFC4057D-9FCB-75AE-DC35-3B374B277BF5}"/>
              </a:ext>
            </a:extLst>
          </p:cNvPr>
          <p:cNvSpPr txBox="1"/>
          <p:nvPr/>
        </p:nvSpPr>
        <p:spPr>
          <a:xfrm>
            <a:off x="609600" y="2018499"/>
            <a:ext cx="1828800" cy="461665"/>
          </a:xfrm>
          <a:prstGeom prst="rect">
            <a:avLst/>
          </a:prstGeom>
          <a:noFill/>
        </p:spPr>
        <p:txBody>
          <a:bodyPr wrap="square" rtlCol="0">
            <a:spAutoFit/>
          </a:bodyPr>
          <a:lstStyle/>
          <a:p>
            <a:r>
              <a:rPr lang="en-US" sz="2400" b="1" dirty="0" err="1"/>
              <a:t>Cryptomus</a:t>
            </a:r>
            <a:endParaRPr lang="en-US" sz="2400" b="1" dirty="0"/>
          </a:p>
        </p:txBody>
      </p:sp>
      <p:cxnSp>
        <p:nvCxnSpPr>
          <p:cNvPr id="6" name="Straight Connector 5">
            <a:extLst>
              <a:ext uri="{FF2B5EF4-FFF2-40B4-BE49-F238E27FC236}">
                <a16:creationId xmlns:a16="http://schemas.microsoft.com/office/drawing/2014/main" id="{37051818-0561-7584-FD95-64F38F028057}"/>
              </a:ext>
            </a:extLst>
          </p:cNvPr>
          <p:cNvCxnSpPr>
            <a:cxnSpLocks/>
          </p:cNvCxnSpPr>
          <p:nvPr/>
        </p:nvCxnSpPr>
        <p:spPr>
          <a:xfrm>
            <a:off x="609600" y="2563567"/>
            <a:ext cx="20574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FC183A0-AF7C-145D-BCFF-EF829B76AE7B}"/>
              </a:ext>
            </a:extLst>
          </p:cNvPr>
          <p:cNvSpPr txBox="1"/>
          <p:nvPr/>
        </p:nvSpPr>
        <p:spPr>
          <a:xfrm>
            <a:off x="609600" y="2715967"/>
            <a:ext cx="5181600" cy="1938992"/>
          </a:xfrm>
          <a:prstGeom prst="rect">
            <a:avLst/>
          </a:prstGeom>
          <a:noFill/>
        </p:spPr>
        <p:txBody>
          <a:bodyPr wrap="square" rtlCol="0">
            <a:spAutoFit/>
          </a:bodyPr>
          <a:lstStyle/>
          <a:p>
            <a:r>
              <a:rPr lang="en-US" sz="2000" u="sng" dirty="0"/>
              <a:t>Why not </a:t>
            </a:r>
            <a:r>
              <a:rPr lang="en-US" sz="2000" u="sng" dirty="0" err="1"/>
              <a:t>Cryptomus</a:t>
            </a:r>
            <a:r>
              <a:rPr lang="en-US" sz="2000" u="sng" dirty="0"/>
              <a:t>?</a:t>
            </a:r>
          </a:p>
          <a:p>
            <a:endParaRPr lang="en-US" sz="2000" dirty="0"/>
          </a:p>
          <a:p>
            <a:pPr marL="342900" indent="-342900">
              <a:buFont typeface="Arial" panose="020B0604020202020204" pitchFamily="34" charset="0"/>
              <a:buChar char="•"/>
            </a:pPr>
            <a:r>
              <a:rPr lang="en-US" sz="2000" dirty="0"/>
              <a:t>Less Widely Recognized</a:t>
            </a:r>
          </a:p>
          <a:p>
            <a:pPr marL="342900" indent="-342900">
              <a:buFont typeface="Arial" panose="020B0604020202020204" pitchFamily="34" charset="0"/>
              <a:buChar char="•"/>
            </a:pPr>
            <a:r>
              <a:rPr lang="en-US" sz="2000" dirty="0"/>
              <a:t>Decent, but not Widely </a:t>
            </a:r>
          </a:p>
          <a:p>
            <a:r>
              <a:rPr lang="en-US" sz="2000" dirty="0"/>
              <a:t>      Recognized</a:t>
            </a:r>
          </a:p>
          <a:p>
            <a:pPr marL="342900" indent="-342900">
              <a:buFont typeface="Arial" panose="020B0604020202020204" pitchFamily="34" charset="0"/>
              <a:buChar char="•"/>
            </a:pPr>
            <a:r>
              <a:rPr lang="en-US" sz="2000" dirty="0"/>
              <a:t>Growing, but not as popular</a:t>
            </a:r>
          </a:p>
        </p:txBody>
      </p:sp>
      <p:sp>
        <p:nvSpPr>
          <p:cNvPr id="10" name="TextBox 9">
            <a:extLst>
              <a:ext uri="{FF2B5EF4-FFF2-40B4-BE49-F238E27FC236}">
                <a16:creationId xmlns:a16="http://schemas.microsoft.com/office/drawing/2014/main" id="{C6FF6232-CBA2-8B73-2F81-D86F4EBC677D}"/>
              </a:ext>
            </a:extLst>
          </p:cNvPr>
          <p:cNvSpPr txBox="1"/>
          <p:nvPr/>
        </p:nvSpPr>
        <p:spPr>
          <a:xfrm>
            <a:off x="6754482" y="1981200"/>
            <a:ext cx="1524000" cy="461665"/>
          </a:xfrm>
          <a:prstGeom prst="rect">
            <a:avLst/>
          </a:prstGeom>
          <a:noFill/>
        </p:spPr>
        <p:txBody>
          <a:bodyPr wrap="square" rtlCol="0">
            <a:spAutoFit/>
          </a:bodyPr>
          <a:lstStyle/>
          <a:p>
            <a:r>
              <a:rPr lang="en-US" sz="2400" b="1" dirty="0"/>
              <a:t>Coinbase</a:t>
            </a:r>
          </a:p>
        </p:txBody>
      </p:sp>
      <p:cxnSp>
        <p:nvCxnSpPr>
          <p:cNvPr id="14" name="Straight Connector 13">
            <a:extLst>
              <a:ext uri="{FF2B5EF4-FFF2-40B4-BE49-F238E27FC236}">
                <a16:creationId xmlns:a16="http://schemas.microsoft.com/office/drawing/2014/main" id="{B58F52C0-B178-55B9-B195-CD5BA2A08961}"/>
              </a:ext>
            </a:extLst>
          </p:cNvPr>
          <p:cNvCxnSpPr>
            <a:cxnSpLocks/>
          </p:cNvCxnSpPr>
          <p:nvPr/>
        </p:nvCxnSpPr>
        <p:spPr>
          <a:xfrm>
            <a:off x="6754482" y="2526268"/>
            <a:ext cx="20574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2DB506A-2158-82CF-2F49-EAF2E98B341D}"/>
              </a:ext>
            </a:extLst>
          </p:cNvPr>
          <p:cNvSpPr txBox="1"/>
          <p:nvPr/>
        </p:nvSpPr>
        <p:spPr>
          <a:xfrm>
            <a:off x="6754482" y="2678668"/>
            <a:ext cx="5181600" cy="2554545"/>
          </a:xfrm>
          <a:prstGeom prst="rect">
            <a:avLst/>
          </a:prstGeom>
          <a:noFill/>
        </p:spPr>
        <p:txBody>
          <a:bodyPr wrap="square" rtlCol="0">
            <a:spAutoFit/>
          </a:bodyPr>
          <a:lstStyle/>
          <a:p>
            <a:r>
              <a:rPr lang="en-US" sz="2000" u="sng" dirty="0"/>
              <a:t>Why Coinbase?</a:t>
            </a:r>
          </a:p>
          <a:p>
            <a:endParaRPr lang="en-US" sz="2000" dirty="0"/>
          </a:p>
          <a:p>
            <a:pPr marL="342900" indent="-342900">
              <a:buFont typeface="Arial" panose="020B0604020202020204" pitchFamily="34" charset="0"/>
              <a:buChar char="•"/>
            </a:pPr>
            <a:r>
              <a:rPr lang="en-US" sz="2000" dirty="0"/>
              <a:t>Well – established, widely </a:t>
            </a:r>
          </a:p>
          <a:p>
            <a:r>
              <a:rPr lang="en-US" sz="2000" dirty="0"/>
              <a:t>      trusted globally</a:t>
            </a:r>
          </a:p>
          <a:p>
            <a:pPr marL="342900" indent="-342900">
              <a:buFont typeface="Arial" panose="020B0604020202020204" pitchFamily="34" charset="0"/>
              <a:buChar char="•"/>
            </a:pPr>
            <a:r>
              <a:rPr lang="en-US" sz="2000" dirty="0"/>
              <a:t>High – level Security with </a:t>
            </a:r>
          </a:p>
          <a:p>
            <a:r>
              <a:rPr lang="en-US" sz="2000" dirty="0"/>
              <a:t>      insurance &amp; 2FA</a:t>
            </a:r>
          </a:p>
          <a:p>
            <a:pPr marL="342900" indent="-342900">
              <a:buFont typeface="Arial" panose="020B0604020202020204" pitchFamily="34" charset="0"/>
              <a:buChar char="•"/>
            </a:pPr>
            <a:r>
              <a:rPr lang="en-US" sz="2000" dirty="0"/>
              <a:t>Large user base, widely used </a:t>
            </a:r>
          </a:p>
          <a:p>
            <a:r>
              <a:rPr lang="en-US" sz="2000" dirty="0"/>
              <a:t>      in industries</a:t>
            </a:r>
          </a:p>
        </p:txBody>
      </p:sp>
      <p:pic>
        <p:nvPicPr>
          <p:cNvPr id="7" name="Picture 6" descr="A black and white logo&#10;&#10;Description automatically generated">
            <a:extLst>
              <a:ext uri="{FF2B5EF4-FFF2-40B4-BE49-F238E27FC236}">
                <a16:creationId xmlns:a16="http://schemas.microsoft.com/office/drawing/2014/main" id="{442FF2B0-49EE-9D77-CADE-24EC9D400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232335"/>
            <a:ext cx="990600" cy="990600"/>
          </a:xfrm>
          <a:prstGeom prst="rect">
            <a:avLst/>
          </a:prstGeom>
        </p:spPr>
      </p:pic>
      <p:pic>
        <p:nvPicPr>
          <p:cNvPr id="11" name="Picture 10" descr="A blue circle with a black stripe&#10;&#10;Description automatically generated">
            <a:extLst>
              <a:ext uri="{FF2B5EF4-FFF2-40B4-BE49-F238E27FC236}">
                <a16:creationId xmlns:a16="http://schemas.microsoft.com/office/drawing/2014/main" id="{C9EE3BEE-4487-7B99-3CE4-B5001CC316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0378" y="2183368"/>
            <a:ext cx="990601" cy="1006170"/>
          </a:xfrm>
          <a:prstGeom prst="rect">
            <a:avLst/>
          </a:prstGeom>
        </p:spPr>
      </p:pic>
      <p:sp>
        <p:nvSpPr>
          <p:cNvPr id="12" name="TextBox 11">
            <a:extLst>
              <a:ext uri="{FF2B5EF4-FFF2-40B4-BE49-F238E27FC236}">
                <a16:creationId xmlns:a16="http://schemas.microsoft.com/office/drawing/2014/main" id="{93E2A17F-F5CB-8919-08B3-E61B89E1DB6C}"/>
              </a:ext>
            </a:extLst>
          </p:cNvPr>
          <p:cNvSpPr txBox="1"/>
          <p:nvPr/>
        </p:nvSpPr>
        <p:spPr>
          <a:xfrm>
            <a:off x="609599" y="381000"/>
            <a:ext cx="2971801" cy="523220"/>
          </a:xfrm>
          <a:prstGeom prst="rect">
            <a:avLst/>
          </a:prstGeom>
          <a:noFill/>
        </p:spPr>
        <p:txBody>
          <a:bodyPr wrap="square" rtlCol="0">
            <a:spAutoFit/>
          </a:bodyPr>
          <a:lstStyle/>
          <a:p>
            <a:r>
              <a:rPr lang="en-US" sz="2800" b="1" dirty="0"/>
              <a:t>Sub Objective - 2</a:t>
            </a:r>
          </a:p>
        </p:txBody>
      </p:sp>
      <p:pic>
        <p:nvPicPr>
          <p:cNvPr id="18" name="Picture 17" descr="A bubble with a bitcoin symbol&#10;&#10;Description automatically generated">
            <a:extLst>
              <a:ext uri="{FF2B5EF4-FFF2-40B4-BE49-F238E27FC236}">
                <a16:creationId xmlns:a16="http://schemas.microsoft.com/office/drawing/2014/main" id="{A2991D25-9AEF-E6D4-19A1-E481D28E81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6300" y="4917830"/>
            <a:ext cx="1657535" cy="1657535"/>
          </a:xfrm>
          <a:prstGeom prst="rect">
            <a:avLst/>
          </a:prstGeom>
        </p:spPr>
      </p:pic>
    </p:spTree>
    <p:extLst>
      <p:ext uri="{BB962C8B-B14F-4D97-AF65-F5344CB8AC3E}">
        <p14:creationId xmlns:p14="http://schemas.microsoft.com/office/powerpoint/2010/main" val="1752210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a:extLst>
            <a:ext uri="{FF2B5EF4-FFF2-40B4-BE49-F238E27FC236}">
              <a16:creationId xmlns:a16="http://schemas.microsoft.com/office/drawing/2014/main" id="{BDFF761E-7A32-3602-A7B9-85994E21D18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FDA6BE-2030-7C04-10B4-413F5C86CC2A}"/>
              </a:ext>
            </a:extLst>
          </p:cNvPr>
          <p:cNvSpPr txBox="1"/>
          <p:nvPr/>
        </p:nvSpPr>
        <p:spPr>
          <a:xfrm>
            <a:off x="8610600" y="381000"/>
            <a:ext cx="2057400" cy="461665"/>
          </a:xfrm>
          <a:prstGeom prst="rect">
            <a:avLst/>
          </a:prstGeom>
          <a:noFill/>
        </p:spPr>
        <p:txBody>
          <a:bodyPr wrap="square" rtlCol="0">
            <a:spAutoFit/>
          </a:bodyPr>
          <a:lstStyle/>
          <a:p>
            <a:r>
              <a:rPr lang="en-US" sz="2400" b="1" dirty="0"/>
              <a:t>Payment</a:t>
            </a:r>
          </a:p>
        </p:txBody>
      </p:sp>
      <p:pic>
        <p:nvPicPr>
          <p:cNvPr id="5" name="Picture 4" descr="A black background with a black border&#10;&#10;Description automatically generated with medium confidence">
            <a:extLst>
              <a:ext uri="{FF2B5EF4-FFF2-40B4-BE49-F238E27FC236}">
                <a16:creationId xmlns:a16="http://schemas.microsoft.com/office/drawing/2014/main" id="{212697A9-C7F6-F0BC-2EB2-CD701AA3636A}"/>
              </a:ext>
            </a:extLst>
          </p:cNvPr>
          <p:cNvPicPr>
            <a:picLocks noChangeAspect="1"/>
          </p:cNvPicPr>
          <p:nvPr/>
        </p:nvPicPr>
        <p:blipFill>
          <a:blip r:embed="rId2">
            <a:extLst>
              <a:ext uri="{28A0092B-C50C-407E-A947-70E740481C1C}">
                <a14:useLocalDpi xmlns:a14="http://schemas.microsoft.com/office/drawing/2010/main" val="0"/>
              </a:ext>
            </a:extLst>
          </a:blip>
          <a:srcRect r="50000"/>
          <a:stretch/>
        </p:blipFill>
        <p:spPr>
          <a:xfrm>
            <a:off x="609600" y="1295400"/>
            <a:ext cx="3229629" cy="838260"/>
          </a:xfrm>
          <a:prstGeom prst="rect">
            <a:avLst/>
          </a:prstGeom>
        </p:spPr>
      </p:pic>
      <p:sp>
        <p:nvSpPr>
          <p:cNvPr id="6" name="TextBox 5">
            <a:extLst>
              <a:ext uri="{FF2B5EF4-FFF2-40B4-BE49-F238E27FC236}">
                <a16:creationId xmlns:a16="http://schemas.microsoft.com/office/drawing/2014/main" id="{F86E5D8B-62D6-D1B7-021D-1A2ADF5EE060}"/>
              </a:ext>
            </a:extLst>
          </p:cNvPr>
          <p:cNvSpPr txBox="1"/>
          <p:nvPr/>
        </p:nvSpPr>
        <p:spPr>
          <a:xfrm>
            <a:off x="588579" y="2270294"/>
            <a:ext cx="2819400" cy="381000"/>
          </a:xfrm>
          <a:prstGeom prst="rect">
            <a:avLst/>
          </a:prstGeom>
          <a:noFill/>
        </p:spPr>
        <p:txBody>
          <a:bodyPr wrap="square" rtlCol="0">
            <a:spAutoFit/>
          </a:bodyPr>
          <a:lstStyle/>
          <a:p>
            <a:r>
              <a:rPr lang="en-US" dirty="0"/>
              <a:t>Payment Model </a:t>
            </a:r>
          </a:p>
        </p:txBody>
      </p:sp>
      <p:pic>
        <p:nvPicPr>
          <p:cNvPr id="8" name="Picture 7">
            <a:extLst>
              <a:ext uri="{FF2B5EF4-FFF2-40B4-BE49-F238E27FC236}">
                <a16:creationId xmlns:a16="http://schemas.microsoft.com/office/drawing/2014/main" id="{706FF418-6661-5319-A4B6-2EC3555AA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41" y="2787928"/>
            <a:ext cx="4034117" cy="381000"/>
          </a:xfrm>
          <a:prstGeom prst="rect">
            <a:avLst/>
          </a:prstGeom>
        </p:spPr>
      </p:pic>
      <p:sp>
        <p:nvSpPr>
          <p:cNvPr id="9" name="TextBox 8">
            <a:extLst>
              <a:ext uri="{FF2B5EF4-FFF2-40B4-BE49-F238E27FC236}">
                <a16:creationId xmlns:a16="http://schemas.microsoft.com/office/drawing/2014/main" id="{F5957810-7717-80E7-1AEE-656FD0501474}"/>
              </a:ext>
            </a:extLst>
          </p:cNvPr>
          <p:cNvSpPr txBox="1"/>
          <p:nvPr/>
        </p:nvSpPr>
        <p:spPr>
          <a:xfrm>
            <a:off x="588579" y="3279407"/>
            <a:ext cx="4034116" cy="369332"/>
          </a:xfrm>
          <a:prstGeom prst="rect">
            <a:avLst/>
          </a:prstGeom>
          <a:noFill/>
        </p:spPr>
        <p:txBody>
          <a:bodyPr wrap="square" rtlCol="0">
            <a:spAutoFit/>
          </a:bodyPr>
          <a:lstStyle/>
          <a:p>
            <a:r>
              <a:rPr lang="en-US" dirty="0"/>
              <a:t>Payment Gateway API key Initialization </a:t>
            </a:r>
          </a:p>
        </p:txBody>
      </p:sp>
      <p:pic>
        <p:nvPicPr>
          <p:cNvPr id="11" name="Picture 10" descr="A black screen with colorful text&#10;&#10;Description automatically generated">
            <a:extLst>
              <a:ext uri="{FF2B5EF4-FFF2-40B4-BE49-F238E27FC236}">
                <a16:creationId xmlns:a16="http://schemas.microsoft.com/office/drawing/2014/main" id="{96BC4D11-F975-5153-56CC-B800CABF4631}"/>
              </a:ext>
            </a:extLst>
          </p:cNvPr>
          <p:cNvPicPr>
            <a:picLocks noChangeAspect="1"/>
          </p:cNvPicPr>
          <p:nvPr/>
        </p:nvPicPr>
        <p:blipFill>
          <a:blip r:embed="rId4">
            <a:extLst>
              <a:ext uri="{28A0092B-C50C-407E-A947-70E740481C1C}">
                <a14:useLocalDpi xmlns:a14="http://schemas.microsoft.com/office/drawing/2010/main" val="0"/>
              </a:ext>
            </a:extLst>
          </a:blip>
          <a:srcRect r="40635"/>
          <a:stretch/>
        </p:blipFill>
        <p:spPr>
          <a:xfrm>
            <a:off x="631549" y="3886200"/>
            <a:ext cx="4100202" cy="1831183"/>
          </a:xfrm>
          <a:prstGeom prst="rect">
            <a:avLst/>
          </a:prstGeom>
        </p:spPr>
      </p:pic>
      <p:sp>
        <p:nvSpPr>
          <p:cNvPr id="12" name="TextBox 11">
            <a:extLst>
              <a:ext uri="{FF2B5EF4-FFF2-40B4-BE49-F238E27FC236}">
                <a16:creationId xmlns:a16="http://schemas.microsoft.com/office/drawing/2014/main" id="{9A78B7D9-7401-57ED-89AB-2A51F405418B}"/>
              </a:ext>
            </a:extLst>
          </p:cNvPr>
          <p:cNvSpPr txBox="1"/>
          <p:nvPr/>
        </p:nvSpPr>
        <p:spPr>
          <a:xfrm>
            <a:off x="609600" y="5791200"/>
            <a:ext cx="2819400" cy="381000"/>
          </a:xfrm>
          <a:prstGeom prst="rect">
            <a:avLst/>
          </a:prstGeom>
          <a:noFill/>
        </p:spPr>
        <p:txBody>
          <a:bodyPr wrap="square" rtlCol="0">
            <a:spAutoFit/>
          </a:bodyPr>
          <a:lstStyle/>
          <a:p>
            <a:r>
              <a:rPr lang="en-US" dirty="0"/>
              <a:t>Payment API</a:t>
            </a:r>
          </a:p>
        </p:txBody>
      </p:sp>
      <p:pic>
        <p:nvPicPr>
          <p:cNvPr id="14" name="Picture 13" descr="A screenshot of a computer&#10;&#10;Description automatically generated">
            <a:extLst>
              <a:ext uri="{FF2B5EF4-FFF2-40B4-BE49-F238E27FC236}">
                <a16:creationId xmlns:a16="http://schemas.microsoft.com/office/drawing/2014/main" id="{05A0186F-857E-14BC-419F-492A537C81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7878" y="1295400"/>
            <a:ext cx="6192289" cy="2695962"/>
          </a:xfrm>
          <a:prstGeom prst="rect">
            <a:avLst/>
          </a:prstGeom>
        </p:spPr>
      </p:pic>
      <p:sp>
        <p:nvSpPr>
          <p:cNvPr id="15" name="TextBox 14">
            <a:extLst>
              <a:ext uri="{FF2B5EF4-FFF2-40B4-BE49-F238E27FC236}">
                <a16:creationId xmlns:a16="http://schemas.microsoft.com/office/drawing/2014/main" id="{BDFC7B4A-2790-14B5-EFAE-FF30DB8FE011}"/>
              </a:ext>
            </a:extLst>
          </p:cNvPr>
          <p:cNvSpPr txBox="1"/>
          <p:nvPr/>
        </p:nvSpPr>
        <p:spPr>
          <a:xfrm>
            <a:off x="5653718" y="4036217"/>
            <a:ext cx="3871281" cy="369332"/>
          </a:xfrm>
          <a:prstGeom prst="rect">
            <a:avLst/>
          </a:prstGeom>
          <a:noFill/>
        </p:spPr>
        <p:txBody>
          <a:bodyPr wrap="square" rtlCol="0">
            <a:spAutoFit/>
          </a:bodyPr>
          <a:lstStyle/>
          <a:p>
            <a:r>
              <a:rPr lang="en-US" dirty="0"/>
              <a:t>Coinbase Payment Gateway interface </a:t>
            </a:r>
          </a:p>
        </p:txBody>
      </p:sp>
      <p:pic>
        <p:nvPicPr>
          <p:cNvPr id="17" name="Picture 16" descr="A black screen with colorful text&#10;&#10;Description automatically generated">
            <a:extLst>
              <a:ext uri="{FF2B5EF4-FFF2-40B4-BE49-F238E27FC236}">
                <a16:creationId xmlns:a16="http://schemas.microsoft.com/office/drawing/2014/main" id="{66FB8131-3D87-9F92-8776-46C58182D617}"/>
              </a:ext>
            </a:extLst>
          </p:cNvPr>
          <p:cNvPicPr>
            <a:picLocks noChangeAspect="1"/>
          </p:cNvPicPr>
          <p:nvPr/>
        </p:nvPicPr>
        <p:blipFill>
          <a:blip r:embed="rId6" cstate="print">
            <a:extLst>
              <a:ext uri="{28A0092B-C50C-407E-A947-70E740481C1C}">
                <a14:useLocalDpi xmlns:a14="http://schemas.microsoft.com/office/drawing/2010/main" val="0"/>
              </a:ext>
            </a:extLst>
          </a:blip>
          <a:srcRect r="49592"/>
          <a:stretch/>
        </p:blipFill>
        <p:spPr>
          <a:xfrm>
            <a:off x="5687878" y="4450404"/>
            <a:ext cx="2694122" cy="1354823"/>
          </a:xfrm>
          <a:prstGeom prst="rect">
            <a:avLst/>
          </a:prstGeom>
        </p:spPr>
      </p:pic>
      <p:sp>
        <p:nvSpPr>
          <p:cNvPr id="18" name="TextBox 17">
            <a:extLst>
              <a:ext uri="{FF2B5EF4-FFF2-40B4-BE49-F238E27FC236}">
                <a16:creationId xmlns:a16="http://schemas.microsoft.com/office/drawing/2014/main" id="{31FDAA2A-57EF-102B-A87B-A76540C74290}"/>
              </a:ext>
            </a:extLst>
          </p:cNvPr>
          <p:cNvSpPr txBox="1"/>
          <p:nvPr/>
        </p:nvSpPr>
        <p:spPr>
          <a:xfrm>
            <a:off x="5687878" y="5850082"/>
            <a:ext cx="2819400" cy="381000"/>
          </a:xfrm>
          <a:prstGeom prst="rect">
            <a:avLst/>
          </a:prstGeom>
          <a:noFill/>
        </p:spPr>
        <p:txBody>
          <a:bodyPr wrap="square" rtlCol="0">
            <a:spAutoFit/>
          </a:bodyPr>
          <a:lstStyle/>
          <a:p>
            <a:r>
              <a:rPr lang="en-US" dirty="0"/>
              <a:t>Webhook API</a:t>
            </a:r>
          </a:p>
        </p:txBody>
      </p:sp>
      <p:pic>
        <p:nvPicPr>
          <p:cNvPr id="20" name="Picture 19" descr="A screen shot of a computer&#10;&#10;Description automatically generated">
            <a:extLst>
              <a:ext uri="{FF2B5EF4-FFF2-40B4-BE49-F238E27FC236}">
                <a16:creationId xmlns:a16="http://schemas.microsoft.com/office/drawing/2014/main" id="{87361AB3-D854-FBA4-1F9C-41AFADD6346E}"/>
              </a:ext>
            </a:extLst>
          </p:cNvPr>
          <p:cNvPicPr>
            <a:picLocks noChangeAspect="1"/>
          </p:cNvPicPr>
          <p:nvPr/>
        </p:nvPicPr>
        <p:blipFill>
          <a:blip r:embed="rId7" cstate="print">
            <a:extLst>
              <a:ext uri="{28A0092B-C50C-407E-A947-70E740481C1C}">
                <a14:useLocalDpi xmlns:a14="http://schemas.microsoft.com/office/drawing/2010/main" val="0"/>
              </a:ext>
            </a:extLst>
          </a:blip>
          <a:srcRect r="53594"/>
          <a:stretch/>
        </p:blipFill>
        <p:spPr>
          <a:xfrm>
            <a:off x="8763002" y="4450404"/>
            <a:ext cx="2438398" cy="1354823"/>
          </a:xfrm>
          <a:prstGeom prst="rect">
            <a:avLst/>
          </a:prstGeom>
        </p:spPr>
      </p:pic>
      <p:sp>
        <p:nvSpPr>
          <p:cNvPr id="21" name="TextBox 20">
            <a:extLst>
              <a:ext uri="{FF2B5EF4-FFF2-40B4-BE49-F238E27FC236}">
                <a16:creationId xmlns:a16="http://schemas.microsoft.com/office/drawing/2014/main" id="{96D2B825-3D80-E19F-B412-44A31C864EC9}"/>
              </a:ext>
            </a:extLst>
          </p:cNvPr>
          <p:cNvSpPr txBox="1"/>
          <p:nvPr/>
        </p:nvSpPr>
        <p:spPr>
          <a:xfrm>
            <a:off x="8763000" y="5862982"/>
            <a:ext cx="2819400" cy="381000"/>
          </a:xfrm>
          <a:prstGeom prst="rect">
            <a:avLst/>
          </a:prstGeom>
          <a:noFill/>
        </p:spPr>
        <p:txBody>
          <a:bodyPr wrap="square" rtlCol="0">
            <a:spAutoFit/>
          </a:bodyPr>
          <a:lstStyle/>
          <a:p>
            <a:r>
              <a:rPr lang="en-US" dirty="0"/>
              <a:t> Payment Home API</a:t>
            </a:r>
          </a:p>
        </p:txBody>
      </p:sp>
      <p:sp>
        <p:nvSpPr>
          <p:cNvPr id="2" name="TextBox 1">
            <a:extLst>
              <a:ext uri="{FF2B5EF4-FFF2-40B4-BE49-F238E27FC236}">
                <a16:creationId xmlns:a16="http://schemas.microsoft.com/office/drawing/2014/main" id="{8029A01F-D7F7-7331-5FBB-1C878893B5D8}"/>
              </a:ext>
            </a:extLst>
          </p:cNvPr>
          <p:cNvSpPr txBox="1"/>
          <p:nvPr/>
        </p:nvSpPr>
        <p:spPr>
          <a:xfrm>
            <a:off x="609599" y="381000"/>
            <a:ext cx="2971801" cy="523220"/>
          </a:xfrm>
          <a:prstGeom prst="rect">
            <a:avLst/>
          </a:prstGeom>
          <a:noFill/>
        </p:spPr>
        <p:txBody>
          <a:bodyPr wrap="square" rtlCol="0">
            <a:spAutoFit/>
          </a:bodyPr>
          <a:lstStyle/>
          <a:p>
            <a:r>
              <a:rPr lang="en-US" sz="2800" b="1" dirty="0"/>
              <a:t>Sub Objective - 2</a:t>
            </a:r>
          </a:p>
        </p:txBody>
      </p:sp>
    </p:spTree>
    <p:extLst>
      <p:ext uri="{BB962C8B-B14F-4D97-AF65-F5344CB8AC3E}">
        <p14:creationId xmlns:p14="http://schemas.microsoft.com/office/powerpoint/2010/main" val="8723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a:extLst>
            <a:ext uri="{FF2B5EF4-FFF2-40B4-BE49-F238E27FC236}">
              <a16:creationId xmlns:a16="http://schemas.microsoft.com/office/drawing/2014/main" id="{B66AB6E4-7A11-B9C0-415B-DCEFC9D0487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3828941-B9CF-A3FD-3F5C-CA14C3C06A13}"/>
              </a:ext>
            </a:extLst>
          </p:cNvPr>
          <p:cNvSpPr txBox="1"/>
          <p:nvPr/>
        </p:nvSpPr>
        <p:spPr>
          <a:xfrm>
            <a:off x="8333976" y="442555"/>
            <a:ext cx="3369193" cy="461665"/>
          </a:xfrm>
          <a:prstGeom prst="rect">
            <a:avLst/>
          </a:prstGeom>
          <a:noFill/>
        </p:spPr>
        <p:txBody>
          <a:bodyPr wrap="square" rtlCol="0">
            <a:spAutoFit/>
          </a:bodyPr>
          <a:lstStyle/>
          <a:p>
            <a:r>
              <a:rPr lang="en-US" sz="2400" b="1" dirty="0"/>
              <a:t>Passenger</a:t>
            </a:r>
            <a:r>
              <a:rPr lang="en-US" b="1" dirty="0"/>
              <a:t> </a:t>
            </a:r>
            <a:r>
              <a:rPr lang="en-US" sz="2400" b="1" dirty="0"/>
              <a:t>Categorization</a:t>
            </a:r>
            <a:r>
              <a:rPr lang="en-US" b="1" dirty="0"/>
              <a:t> </a:t>
            </a:r>
          </a:p>
        </p:txBody>
      </p:sp>
      <p:pic>
        <p:nvPicPr>
          <p:cNvPr id="5" name="Picture 4" descr="A screen shot of a computer&#10;&#10;Description automatically generated">
            <a:extLst>
              <a:ext uri="{FF2B5EF4-FFF2-40B4-BE49-F238E27FC236}">
                <a16:creationId xmlns:a16="http://schemas.microsoft.com/office/drawing/2014/main" id="{7A5DCFAB-C34B-C18B-571C-601E1D980DF3}"/>
              </a:ext>
            </a:extLst>
          </p:cNvPr>
          <p:cNvPicPr>
            <a:picLocks noChangeAspect="1"/>
          </p:cNvPicPr>
          <p:nvPr/>
        </p:nvPicPr>
        <p:blipFill>
          <a:blip r:embed="rId2" cstate="print">
            <a:extLst>
              <a:ext uri="{28A0092B-C50C-407E-A947-70E740481C1C}">
                <a14:useLocalDpi xmlns:a14="http://schemas.microsoft.com/office/drawing/2010/main" val="0"/>
              </a:ext>
            </a:extLst>
          </a:blip>
          <a:srcRect r="41983"/>
          <a:stretch/>
        </p:blipFill>
        <p:spPr>
          <a:xfrm>
            <a:off x="606972" y="1295400"/>
            <a:ext cx="3212837" cy="2514600"/>
          </a:xfrm>
          <a:prstGeom prst="rect">
            <a:avLst/>
          </a:prstGeom>
        </p:spPr>
      </p:pic>
      <p:sp>
        <p:nvSpPr>
          <p:cNvPr id="6" name="TextBox 5">
            <a:extLst>
              <a:ext uri="{FF2B5EF4-FFF2-40B4-BE49-F238E27FC236}">
                <a16:creationId xmlns:a16="http://schemas.microsoft.com/office/drawing/2014/main" id="{014BB127-BE88-275F-A47A-5517A5915016}"/>
              </a:ext>
            </a:extLst>
          </p:cNvPr>
          <p:cNvSpPr txBox="1"/>
          <p:nvPr/>
        </p:nvSpPr>
        <p:spPr>
          <a:xfrm>
            <a:off x="533400" y="3810000"/>
            <a:ext cx="2819400" cy="381000"/>
          </a:xfrm>
          <a:prstGeom prst="rect">
            <a:avLst/>
          </a:prstGeom>
          <a:noFill/>
        </p:spPr>
        <p:txBody>
          <a:bodyPr wrap="square" rtlCol="0">
            <a:spAutoFit/>
          </a:bodyPr>
          <a:lstStyle/>
          <a:p>
            <a:r>
              <a:rPr lang="en-US" dirty="0"/>
              <a:t>Child Categorization API</a:t>
            </a:r>
          </a:p>
        </p:txBody>
      </p:sp>
      <p:pic>
        <p:nvPicPr>
          <p:cNvPr id="8" name="Picture 7" descr="A computer code on a black background&#10;&#10;Description automatically generated">
            <a:extLst>
              <a:ext uri="{FF2B5EF4-FFF2-40B4-BE49-F238E27FC236}">
                <a16:creationId xmlns:a16="http://schemas.microsoft.com/office/drawing/2014/main" id="{DDB27B3E-DAE5-7867-A0E0-0BC8439E5955}"/>
              </a:ext>
            </a:extLst>
          </p:cNvPr>
          <p:cNvPicPr>
            <a:picLocks noChangeAspect="1"/>
          </p:cNvPicPr>
          <p:nvPr/>
        </p:nvPicPr>
        <p:blipFill>
          <a:blip r:embed="rId3">
            <a:extLst>
              <a:ext uri="{28A0092B-C50C-407E-A947-70E740481C1C}">
                <a14:useLocalDpi xmlns:a14="http://schemas.microsoft.com/office/drawing/2010/main" val="0"/>
              </a:ext>
            </a:extLst>
          </a:blip>
          <a:srcRect r="40251"/>
          <a:stretch/>
        </p:blipFill>
        <p:spPr>
          <a:xfrm>
            <a:off x="541283" y="4383703"/>
            <a:ext cx="4183117" cy="1179871"/>
          </a:xfrm>
          <a:prstGeom prst="rect">
            <a:avLst/>
          </a:prstGeom>
        </p:spPr>
      </p:pic>
      <p:sp>
        <p:nvSpPr>
          <p:cNvPr id="9" name="TextBox 8">
            <a:extLst>
              <a:ext uri="{FF2B5EF4-FFF2-40B4-BE49-F238E27FC236}">
                <a16:creationId xmlns:a16="http://schemas.microsoft.com/office/drawing/2014/main" id="{3B977E98-3715-30BB-4595-264016E95348}"/>
              </a:ext>
            </a:extLst>
          </p:cNvPr>
          <p:cNvSpPr txBox="1"/>
          <p:nvPr/>
        </p:nvSpPr>
        <p:spPr>
          <a:xfrm>
            <a:off x="533400" y="5562600"/>
            <a:ext cx="2819400" cy="381000"/>
          </a:xfrm>
          <a:prstGeom prst="rect">
            <a:avLst/>
          </a:prstGeom>
          <a:noFill/>
        </p:spPr>
        <p:txBody>
          <a:bodyPr wrap="square" rtlCol="0">
            <a:spAutoFit/>
          </a:bodyPr>
          <a:lstStyle/>
          <a:p>
            <a:r>
              <a:rPr lang="en-US" dirty="0"/>
              <a:t>Child Categorization URLs</a:t>
            </a:r>
          </a:p>
        </p:txBody>
      </p:sp>
      <p:pic>
        <p:nvPicPr>
          <p:cNvPr id="11" name="Picture 10" descr="A screenshot of a computer&#10;&#10;Description automatically generated">
            <a:extLst>
              <a:ext uri="{FF2B5EF4-FFF2-40B4-BE49-F238E27FC236}">
                <a16:creationId xmlns:a16="http://schemas.microsoft.com/office/drawing/2014/main" id="{7B0A986D-BEFC-8DF1-959F-9C5B8E442F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0002" y="1349374"/>
            <a:ext cx="4448582" cy="2216152"/>
          </a:xfrm>
          <a:prstGeom prst="rect">
            <a:avLst/>
          </a:prstGeom>
        </p:spPr>
      </p:pic>
      <p:sp>
        <p:nvSpPr>
          <p:cNvPr id="13" name="TextBox 12">
            <a:extLst>
              <a:ext uri="{FF2B5EF4-FFF2-40B4-BE49-F238E27FC236}">
                <a16:creationId xmlns:a16="http://schemas.microsoft.com/office/drawing/2014/main" id="{78FF34E5-DAFC-AA11-2FC5-C113CA0F7BA5}"/>
              </a:ext>
            </a:extLst>
          </p:cNvPr>
          <p:cNvSpPr txBox="1"/>
          <p:nvPr/>
        </p:nvSpPr>
        <p:spPr>
          <a:xfrm>
            <a:off x="5181600" y="3593068"/>
            <a:ext cx="3350172" cy="369332"/>
          </a:xfrm>
          <a:prstGeom prst="rect">
            <a:avLst/>
          </a:prstGeom>
          <a:noFill/>
        </p:spPr>
        <p:txBody>
          <a:bodyPr wrap="square" rtlCol="0">
            <a:spAutoFit/>
          </a:bodyPr>
          <a:lstStyle/>
          <a:p>
            <a:r>
              <a:rPr lang="en-US" dirty="0"/>
              <a:t>Child Categorization Interface 2</a:t>
            </a:r>
          </a:p>
        </p:txBody>
      </p:sp>
      <p:pic>
        <p:nvPicPr>
          <p:cNvPr id="15" name="Picture 14" descr="A screenshot of a bus system&#10;&#10;Description automatically generated">
            <a:extLst>
              <a:ext uri="{FF2B5EF4-FFF2-40B4-BE49-F238E27FC236}">
                <a16:creationId xmlns:a16="http://schemas.microsoft.com/office/drawing/2014/main" id="{FFBA8307-562E-D8FA-984E-69EBAB44DF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0512" y="4180448"/>
            <a:ext cx="2734384" cy="1893767"/>
          </a:xfrm>
          <a:prstGeom prst="rect">
            <a:avLst/>
          </a:prstGeom>
        </p:spPr>
      </p:pic>
      <p:sp>
        <p:nvSpPr>
          <p:cNvPr id="16" name="TextBox 15">
            <a:extLst>
              <a:ext uri="{FF2B5EF4-FFF2-40B4-BE49-F238E27FC236}">
                <a16:creationId xmlns:a16="http://schemas.microsoft.com/office/drawing/2014/main" id="{6FE281E2-F05F-A8F2-70CE-54F43608C02A}"/>
              </a:ext>
            </a:extLst>
          </p:cNvPr>
          <p:cNvSpPr txBox="1"/>
          <p:nvPr/>
        </p:nvSpPr>
        <p:spPr>
          <a:xfrm>
            <a:off x="5105400" y="6170452"/>
            <a:ext cx="3350172" cy="369332"/>
          </a:xfrm>
          <a:prstGeom prst="rect">
            <a:avLst/>
          </a:prstGeom>
          <a:noFill/>
        </p:spPr>
        <p:txBody>
          <a:bodyPr wrap="square" rtlCol="0">
            <a:spAutoFit/>
          </a:bodyPr>
          <a:lstStyle/>
          <a:p>
            <a:r>
              <a:rPr lang="en-US" dirty="0"/>
              <a:t>Child Categorization Interface 2</a:t>
            </a:r>
          </a:p>
        </p:txBody>
      </p:sp>
      <p:pic>
        <p:nvPicPr>
          <p:cNvPr id="7" name="Picture 6" descr="A person and person looking at a person's face&#10;&#10;Description automatically generated">
            <a:extLst>
              <a:ext uri="{FF2B5EF4-FFF2-40B4-BE49-F238E27FC236}">
                <a16:creationId xmlns:a16="http://schemas.microsoft.com/office/drawing/2014/main" id="{E5DAD05B-2F0D-43F1-AD78-0E9015D317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5606" y="3962400"/>
            <a:ext cx="3614187" cy="2258867"/>
          </a:xfrm>
          <a:prstGeom prst="rect">
            <a:avLst/>
          </a:prstGeom>
        </p:spPr>
      </p:pic>
      <p:sp>
        <p:nvSpPr>
          <p:cNvPr id="10" name="TextBox 9">
            <a:extLst>
              <a:ext uri="{FF2B5EF4-FFF2-40B4-BE49-F238E27FC236}">
                <a16:creationId xmlns:a16="http://schemas.microsoft.com/office/drawing/2014/main" id="{3CCC26BA-67A8-A83B-5B5B-DA62EE44D025}"/>
              </a:ext>
            </a:extLst>
          </p:cNvPr>
          <p:cNvSpPr txBox="1"/>
          <p:nvPr/>
        </p:nvSpPr>
        <p:spPr>
          <a:xfrm>
            <a:off x="609599" y="381000"/>
            <a:ext cx="2971801" cy="523220"/>
          </a:xfrm>
          <a:prstGeom prst="rect">
            <a:avLst/>
          </a:prstGeom>
          <a:noFill/>
        </p:spPr>
        <p:txBody>
          <a:bodyPr wrap="square" rtlCol="0">
            <a:spAutoFit/>
          </a:bodyPr>
          <a:lstStyle/>
          <a:p>
            <a:r>
              <a:rPr lang="en-US" sz="2800" b="1" dirty="0"/>
              <a:t>Sub Objective - 2</a:t>
            </a:r>
          </a:p>
        </p:txBody>
      </p:sp>
    </p:spTree>
    <p:extLst>
      <p:ext uri="{BB962C8B-B14F-4D97-AF65-F5344CB8AC3E}">
        <p14:creationId xmlns:p14="http://schemas.microsoft.com/office/powerpoint/2010/main" val="2360287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a:extLst>
            <a:ext uri="{FF2B5EF4-FFF2-40B4-BE49-F238E27FC236}">
              <a16:creationId xmlns:a16="http://schemas.microsoft.com/office/drawing/2014/main" id="{D358EBD1-562A-682B-A489-0B3ADE8F1E3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F782A5D-5107-F2A3-A21F-7009C94AC143}"/>
              </a:ext>
            </a:extLst>
          </p:cNvPr>
          <p:cNvSpPr txBox="1"/>
          <p:nvPr/>
        </p:nvSpPr>
        <p:spPr>
          <a:xfrm>
            <a:off x="8534400" y="442555"/>
            <a:ext cx="2971800" cy="461665"/>
          </a:xfrm>
          <a:prstGeom prst="rect">
            <a:avLst/>
          </a:prstGeom>
          <a:noFill/>
        </p:spPr>
        <p:txBody>
          <a:bodyPr wrap="square" rtlCol="0">
            <a:spAutoFit/>
          </a:bodyPr>
          <a:lstStyle/>
          <a:p>
            <a:r>
              <a:rPr lang="en-US" sz="2400" b="1" dirty="0"/>
              <a:t>Requesting NFC Card </a:t>
            </a:r>
          </a:p>
        </p:txBody>
      </p:sp>
      <p:pic>
        <p:nvPicPr>
          <p:cNvPr id="5" name="Picture 4" descr="A black screen with many colorful text&#10;&#10;Description automatically generated">
            <a:extLst>
              <a:ext uri="{FF2B5EF4-FFF2-40B4-BE49-F238E27FC236}">
                <a16:creationId xmlns:a16="http://schemas.microsoft.com/office/drawing/2014/main" id="{36B6FA3E-EFBC-99D6-ABAB-BEA375ACA61E}"/>
              </a:ext>
            </a:extLst>
          </p:cNvPr>
          <p:cNvPicPr>
            <a:picLocks noChangeAspect="1"/>
          </p:cNvPicPr>
          <p:nvPr/>
        </p:nvPicPr>
        <p:blipFill>
          <a:blip r:embed="rId2">
            <a:extLst>
              <a:ext uri="{28A0092B-C50C-407E-A947-70E740481C1C}">
                <a14:useLocalDpi xmlns:a14="http://schemas.microsoft.com/office/drawing/2010/main" val="0"/>
              </a:ext>
            </a:extLst>
          </a:blip>
          <a:srcRect r="23551"/>
          <a:stretch/>
        </p:blipFill>
        <p:spPr>
          <a:xfrm>
            <a:off x="609600" y="1981200"/>
            <a:ext cx="5425597" cy="23622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97E7E5A-A921-B0BE-A7E5-B1F7527D9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1890330"/>
            <a:ext cx="4191000" cy="3077340"/>
          </a:xfrm>
          <a:prstGeom prst="rect">
            <a:avLst/>
          </a:prstGeom>
        </p:spPr>
      </p:pic>
      <p:sp>
        <p:nvSpPr>
          <p:cNvPr id="8" name="TextBox 7">
            <a:extLst>
              <a:ext uri="{FF2B5EF4-FFF2-40B4-BE49-F238E27FC236}">
                <a16:creationId xmlns:a16="http://schemas.microsoft.com/office/drawing/2014/main" id="{D8014ABB-4CC7-745A-6F41-CEA3FBA6897F}"/>
              </a:ext>
            </a:extLst>
          </p:cNvPr>
          <p:cNvSpPr txBox="1"/>
          <p:nvPr/>
        </p:nvSpPr>
        <p:spPr>
          <a:xfrm>
            <a:off x="7162800" y="5029200"/>
            <a:ext cx="3276600" cy="369332"/>
          </a:xfrm>
          <a:prstGeom prst="rect">
            <a:avLst/>
          </a:prstGeom>
          <a:noFill/>
        </p:spPr>
        <p:txBody>
          <a:bodyPr wrap="square" rtlCol="0">
            <a:spAutoFit/>
          </a:bodyPr>
          <a:lstStyle/>
          <a:p>
            <a:r>
              <a:rPr lang="en-US" dirty="0"/>
              <a:t>Requesting NFC Card Interface</a:t>
            </a:r>
          </a:p>
        </p:txBody>
      </p:sp>
      <p:sp>
        <p:nvSpPr>
          <p:cNvPr id="9" name="TextBox 8">
            <a:extLst>
              <a:ext uri="{FF2B5EF4-FFF2-40B4-BE49-F238E27FC236}">
                <a16:creationId xmlns:a16="http://schemas.microsoft.com/office/drawing/2014/main" id="{E31F959D-4166-593C-4665-13DE1C960AE3}"/>
              </a:ext>
            </a:extLst>
          </p:cNvPr>
          <p:cNvSpPr txBox="1"/>
          <p:nvPr/>
        </p:nvSpPr>
        <p:spPr>
          <a:xfrm>
            <a:off x="609600" y="4419600"/>
            <a:ext cx="2819400" cy="381000"/>
          </a:xfrm>
          <a:prstGeom prst="rect">
            <a:avLst/>
          </a:prstGeom>
          <a:noFill/>
        </p:spPr>
        <p:txBody>
          <a:bodyPr wrap="square" rtlCol="0">
            <a:spAutoFit/>
          </a:bodyPr>
          <a:lstStyle/>
          <a:p>
            <a:r>
              <a:rPr lang="en-US" dirty="0"/>
              <a:t>Requesting NFC Card API</a:t>
            </a:r>
          </a:p>
        </p:txBody>
      </p:sp>
      <p:sp>
        <p:nvSpPr>
          <p:cNvPr id="2" name="TextBox 1">
            <a:extLst>
              <a:ext uri="{FF2B5EF4-FFF2-40B4-BE49-F238E27FC236}">
                <a16:creationId xmlns:a16="http://schemas.microsoft.com/office/drawing/2014/main" id="{01A3124B-E59C-1CC2-E3B7-E58903C3C532}"/>
              </a:ext>
            </a:extLst>
          </p:cNvPr>
          <p:cNvSpPr txBox="1"/>
          <p:nvPr/>
        </p:nvSpPr>
        <p:spPr>
          <a:xfrm>
            <a:off x="609599" y="381000"/>
            <a:ext cx="2971801" cy="523220"/>
          </a:xfrm>
          <a:prstGeom prst="rect">
            <a:avLst/>
          </a:prstGeom>
          <a:noFill/>
        </p:spPr>
        <p:txBody>
          <a:bodyPr wrap="square" rtlCol="0">
            <a:spAutoFit/>
          </a:bodyPr>
          <a:lstStyle/>
          <a:p>
            <a:r>
              <a:rPr lang="en-US" sz="2800" b="1" dirty="0"/>
              <a:t>Sub Objective - 2</a:t>
            </a:r>
          </a:p>
        </p:txBody>
      </p:sp>
    </p:spTree>
    <p:extLst>
      <p:ext uri="{BB962C8B-B14F-4D97-AF65-F5344CB8AC3E}">
        <p14:creationId xmlns:p14="http://schemas.microsoft.com/office/powerpoint/2010/main" val="1377599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a:extLst>
            <a:ext uri="{FF2B5EF4-FFF2-40B4-BE49-F238E27FC236}">
              <a16:creationId xmlns:a16="http://schemas.microsoft.com/office/drawing/2014/main" id="{83CB02DA-2D92-5FB7-B6A9-09416ABA673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B3A710D-7A18-484D-B873-C408F8E219D6}"/>
              </a:ext>
            </a:extLst>
          </p:cNvPr>
          <p:cNvSpPr txBox="1"/>
          <p:nvPr/>
        </p:nvSpPr>
        <p:spPr>
          <a:xfrm>
            <a:off x="609599" y="381000"/>
            <a:ext cx="2971801" cy="523220"/>
          </a:xfrm>
          <a:prstGeom prst="rect">
            <a:avLst/>
          </a:prstGeom>
          <a:noFill/>
        </p:spPr>
        <p:txBody>
          <a:bodyPr wrap="square" rtlCol="0">
            <a:spAutoFit/>
          </a:bodyPr>
          <a:lstStyle/>
          <a:p>
            <a:r>
              <a:rPr lang="en-US" sz="2800" b="1" dirty="0"/>
              <a:t>Sub Objective - 2</a:t>
            </a:r>
          </a:p>
        </p:txBody>
      </p:sp>
      <p:grpSp>
        <p:nvGrpSpPr>
          <p:cNvPr id="61" name="Group 60">
            <a:extLst>
              <a:ext uri="{FF2B5EF4-FFF2-40B4-BE49-F238E27FC236}">
                <a16:creationId xmlns:a16="http://schemas.microsoft.com/office/drawing/2014/main" id="{485393AE-4EF6-3B32-A066-BDDB78DFA087}"/>
              </a:ext>
            </a:extLst>
          </p:cNvPr>
          <p:cNvGrpSpPr/>
          <p:nvPr/>
        </p:nvGrpSpPr>
        <p:grpSpPr>
          <a:xfrm>
            <a:off x="588578" y="1085364"/>
            <a:ext cx="6802821" cy="4702438"/>
            <a:chOff x="490837" y="1296813"/>
            <a:chExt cx="9619650" cy="7350278"/>
          </a:xfrm>
        </p:grpSpPr>
        <p:sp>
          <p:nvSpPr>
            <p:cNvPr id="62" name="Google Shape;1112;p38">
              <a:extLst>
                <a:ext uri="{FF2B5EF4-FFF2-40B4-BE49-F238E27FC236}">
                  <a16:creationId xmlns:a16="http://schemas.microsoft.com/office/drawing/2014/main" id="{AEE0A9FF-5267-A9AC-D9F3-1D54300D3BA3}"/>
                </a:ext>
              </a:extLst>
            </p:cNvPr>
            <p:cNvSpPr txBox="1"/>
            <p:nvPr/>
          </p:nvSpPr>
          <p:spPr>
            <a:xfrm>
              <a:off x="1274132" y="1296813"/>
              <a:ext cx="8836355" cy="98671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930" b="1" i="0" u="none" strike="noStrike" cap="none" dirty="0">
                  <a:solidFill>
                    <a:srgbClr val="004AAD"/>
                  </a:solidFill>
                  <a:latin typeface="Open Sans"/>
                  <a:ea typeface="Open Sans"/>
                  <a:cs typeface="Open Sans"/>
                  <a:sym typeface="Open Sans"/>
                </a:rPr>
                <a:t>Completion of the components</a:t>
              </a:r>
              <a:endParaRPr dirty="0"/>
            </a:p>
          </p:txBody>
        </p:sp>
        <p:pic>
          <p:nvPicPr>
            <p:cNvPr id="63" name="Google Shape;1114;p38">
              <a:extLst>
                <a:ext uri="{FF2B5EF4-FFF2-40B4-BE49-F238E27FC236}">
                  <a16:creationId xmlns:a16="http://schemas.microsoft.com/office/drawing/2014/main" id="{3A946189-E971-49C3-DCDE-6C21A23D15E8}"/>
                </a:ext>
              </a:extLst>
            </p:cNvPr>
            <p:cNvPicPr preferRelativeResize="0"/>
            <p:nvPr/>
          </p:nvPicPr>
          <p:blipFill rotWithShape="1">
            <a:blip r:embed="rId2">
              <a:alphaModFix/>
            </a:blip>
            <a:srcRect/>
            <a:stretch/>
          </p:blipFill>
          <p:spPr>
            <a:xfrm>
              <a:off x="490837" y="2710109"/>
              <a:ext cx="783295" cy="783295"/>
            </a:xfrm>
            <a:prstGeom prst="rect">
              <a:avLst/>
            </a:prstGeom>
            <a:noFill/>
            <a:ln>
              <a:noFill/>
            </a:ln>
          </p:spPr>
        </p:pic>
        <p:sp>
          <p:nvSpPr>
            <p:cNvPr id="64" name="Google Shape;1116;p38">
              <a:extLst>
                <a:ext uri="{FF2B5EF4-FFF2-40B4-BE49-F238E27FC236}">
                  <a16:creationId xmlns:a16="http://schemas.microsoft.com/office/drawing/2014/main" id="{AEB582DC-A43B-4D23-4965-B6BFEF3DC25A}"/>
                </a:ext>
              </a:extLst>
            </p:cNvPr>
            <p:cNvSpPr/>
            <p:nvPr/>
          </p:nvSpPr>
          <p:spPr>
            <a:xfrm>
              <a:off x="1491498" y="2486325"/>
              <a:ext cx="7905596" cy="1194859"/>
            </a:xfrm>
            <a:custGeom>
              <a:avLst/>
              <a:gdLst/>
              <a:ahLst/>
              <a:cxnLst/>
              <a:rect l="l" t="t" r="r" b="b"/>
              <a:pathLst>
                <a:path w="8906020" h="1539433" extrusionOk="0">
                  <a:moveTo>
                    <a:pt x="8781560" y="1539433"/>
                  </a:moveTo>
                  <a:lnTo>
                    <a:pt x="124460" y="1539433"/>
                  </a:lnTo>
                  <a:cubicBezTo>
                    <a:pt x="55880" y="1539433"/>
                    <a:pt x="0" y="1483553"/>
                    <a:pt x="0" y="1414973"/>
                  </a:cubicBezTo>
                  <a:lnTo>
                    <a:pt x="0" y="124460"/>
                  </a:lnTo>
                  <a:cubicBezTo>
                    <a:pt x="0" y="55880"/>
                    <a:pt x="55880" y="0"/>
                    <a:pt x="124460" y="0"/>
                  </a:cubicBezTo>
                  <a:lnTo>
                    <a:pt x="8781560" y="0"/>
                  </a:lnTo>
                  <a:cubicBezTo>
                    <a:pt x="8850140" y="0"/>
                    <a:pt x="8906020" y="55880"/>
                    <a:pt x="8906020" y="124460"/>
                  </a:cubicBezTo>
                  <a:lnTo>
                    <a:pt x="8906020" y="1414973"/>
                  </a:lnTo>
                  <a:cubicBezTo>
                    <a:pt x="8906020" y="1483553"/>
                    <a:pt x="8850140" y="1539433"/>
                    <a:pt x="8781560" y="1539433"/>
                  </a:cubicBezTo>
                  <a:close/>
                </a:path>
              </a:pathLst>
            </a:custGeom>
            <a:solidFill>
              <a:srgbClr val="20356D">
                <a:alpha val="8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17;p38">
              <a:extLst>
                <a:ext uri="{FF2B5EF4-FFF2-40B4-BE49-F238E27FC236}">
                  <a16:creationId xmlns:a16="http://schemas.microsoft.com/office/drawing/2014/main" id="{26B46460-5EA9-016C-2C0C-8AA887E5FA93}"/>
                </a:ext>
              </a:extLst>
            </p:cNvPr>
            <p:cNvSpPr txBox="1"/>
            <p:nvPr/>
          </p:nvSpPr>
          <p:spPr>
            <a:xfrm>
              <a:off x="1812659" y="2697075"/>
              <a:ext cx="5496278" cy="67351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1" dirty="0">
                  <a:solidFill>
                    <a:srgbClr val="FFFFFF"/>
                  </a:solidFill>
                  <a:latin typeface="Open Sans"/>
                  <a:ea typeface="Open Sans"/>
                  <a:cs typeface="Open Sans"/>
                  <a:sym typeface="Open Sans"/>
                </a:rPr>
                <a:t>Authenticating Users</a:t>
              </a:r>
              <a:endParaRPr sz="2000" dirty="0"/>
            </a:p>
          </p:txBody>
        </p:sp>
        <p:pic>
          <p:nvPicPr>
            <p:cNvPr id="66" name="Google Shape;1119;p38">
              <a:extLst>
                <a:ext uri="{FF2B5EF4-FFF2-40B4-BE49-F238E27FC236}">
                  <a16:creationId xmlns:a16="http://schemas.microsoft.com/office/drawing/2014/main" id="{27BFFECE-A316-030E-A229-87B4343A568C}"/>
                </a:ext>
              </a:extLst>
            </p:cNvPr>
            <p:cNvPicPr preferRelativeResize="0"/>
            <p:nvPr/>
          </p:nvPicPr>
          <p:blipFill rotWithShape="1">
            <a:blip r:embed="rId2">
              <a:alphaModFix/>
            </a:blip>
            <a:srcRect/>
            <a:stretch/>
          </p:blipFill>
          <p:spPr>
            <a:xfrm>
              <a:off x="490837" y="4276443"/>
              <a:ext cx="783295" cy="783295"/>
            </a:xfrm>
            <a:prstGeom prst="rect">
              <a:avLst/>
            </a:prstGeom>
            <a:noFill/>
            <a:ln>
              <a:noFill/>
            </a:ln>
          </p:spPr>
        </p:pic>
        <p:sp>
          <p:nvSpPr>
            <p:cNvPr id="67" name="Google Shape;1120;p38">
              <a:extLst>
                <a:ext uri="{FF2B5EF4-FFF2-40B4-BE49-F238E27FC236}">
                  <a16:creationId xmlns:a16="http://schemas.microsoft.com/office/drawing/2014/main" id="{B7DA2CB3-147F-83BF-8DED-03568612362C}"/>
                </a:ext>
              </a:extLst>
            </p:cNvPr>
            <p:cNvSpPr/>
            <p:nvPr/>
          </p:nvSpPr>
          <p:spPr>
            <a:xfrm>
              <a:off x="1490475" y="4043406"/>
              <a:ext cx="7905596" cy="1098624"/>
            </a:xfrm>
            <a:custGeom>
              <a:avLst/>
              <a:gdLst/>
              <a:ahLst/>
              <a:cxnLst/>
              <a:rect l="l" t="t" r="r" b="b"/>
              <a:pathLst>
                <a:path w="8906020" h="1539433" extrusionOk="0">
                  <a:moveTo>
                    <a:pt x="8781560" y="1539433"/>
                  </a:moveTo>
                  <a:lnTo>
                    <a:pt x="124460" y="1539433"/>
                  </a:lnTo>
                  <a:cubicBezTo>
                    <a:pt x="55880" y="1539433"/>
                    <a:pt x="0" y="1483553"/>
                    <a:pt x="0" y="1414973"/>
                  </a:cubicBezTo>
                  <a:lnTo>
                    <a:pt x="0" y="124460"/>
                  </a:lnTo>
                  <a:cubicBezTo>
                    <a:pt x="0" y="55880"/>
                    <a:pt x="55880" y="0"/>
                    <a:pt x="124460" y="0"/>
                  </a:cubicBezTo>
                  <a:lnTo>
                    <a:pt x="8781560" y="0"/>
                  </a:lnTo>
                  <a:cubicBezTo>
                    <a:pt x="8850140" y="0"/>
                    <a:pt x="8906020" y="55880"/>
                    <a:pt x="8906020" y="124460"/>
                  </a:cubicBezTo>
                  <a:lnTo>
                    <a:pt x="8906020" y="1414973"/>
                  </a:lnTo>
                  <a:cubicBezTo>
                    <a:pt x="8906020" y="1483553"/>
                    <a:pt x="8850140" y="1539433"/>
                    <a:pt x="8781560" y="1539433"/>
                  </a:cubicBezTo>
                  <a:close/>
                </a:path>
              </a:pathLst>
            </a:custGeom>
            <a:solidFill>
              <a:srgbClr val="20356D">
                <a:alpha val="8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21;p38">
              <a:extLst>
                <a:ext uri="{FF2B5EF4-FFF2-40B4-BE49-F238E27FC236}">
                  <a16:creationId xmlns:a16="http://schemas.microsoft.com/office/drawing/2014/main" id="{4A95E030-A2D6-E654-6F71-E81D5DE81F02}"/>
                </a:ext>
              </a:extLst>
            </p:cNvPr>
            <p:cNvSpPr txBox="1"/>
            <p:nvPr/>
          </p:nvSpPr>
          <p:spPr>
            <a:xfrm>
              <a:off x="1713943" y="4245460"/>
              <a:ext cx="7303058" cy="67351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1" dirty="0">
                  <a:solidFill>
                    <a:srgbClr val="FFFFFF"/>
                  </a:solidFill>
                  <a:latin typeface="Open Sans"/>
                  <a:ea typeface="Open Sans"/>
                  <a:cs typeface="Open Sans"/>
                  <a:sym typeface="Open Sans"/>
                </a:rPr>
                <a:t>Categorizing Passengers</a:t>
              </a:r>
              <a:endParaRPr sz="2000" dirty="0"/>
            </a:p>
          </p:txBody>
        </p:sp>
        <p:pic>
          <p:nvPicPr>
            <p:cNvPr id="69" name="Google Shape;1122;p38">
              <a:extLst>
                <a:ext uri="{FF2B5EF4-FFF2-40B4-BE49-F238E27FC236}">
                  <a16:creationId xmlns:a16="http://schemas.microsoft.com/office/drawing/2014/main" id="{3D1EAEDE-FCDA-A1A7-E576-322CC04800A5}"/>
                </a:ext>
              </a:extLst>
            </p:cNvPr>
            <p:cNvPicPr preferRelativeResize="0"/>
            <p:nvPr/>
          </p:nvPicPr>
          <p:blipFill rotWithShape="1">
            <a:blip r:embed="rId2">
              <a:alphaModFix/>
            </a:blip>
            <a:srcRect/>
            <a:stretch/>
          </p:blipFill>
          <p:spPr>
            <a:xfrm>
              <a:off x="490837" y="5885135"/>
              <a:ext cx="783295" cy="783295"/>
            </a:xfrm>
            <a:prstGeom prst="rect">
              <a:avLst/>
            </a:prstGeom>
            <a:noFill/>
            <a:ln>
              <a:noFill/>
            </a:ln>
          </p:spPr>
        </p:pic>
        <p:sp>
          <p:nvSpPr>
            <p:cNvPr id="70" name="Google Shape;1123;p38">
              <a:extLst>
                <a:ext uri="{FF2B5EF4-FFF2-40B4-BE49-F238E27FC236}">
                  <a16:creationId xmlns:a16="http://schemas.microsoft.com/office/drawing/2014/main" id="{12E74F27-7020-E3E3-4F73-EA29A5C9B13E}"/>
                </a:ext>
              </a:extLst>
            </p:cNvPr>
            <p:cNvSpPr/>
            <p:nvPr/>
          </p:nvSpPr>
          <p:spPr>
            <a:xfrm>
              <a:off x="1491498" y="5564954"/>
              <a:ext cx="7905596" cy="1273876"/>
            </a:xfrm>
            <a:custGeom>
              <a:avLst/>
              <a:gdLst/>
              <a:ahLst/>
              <a:cxnLst/>
              <a:rect l="l" t="t" r="r" b="b"/>
              <a:pathLst>
                <a:path w="8906020" h="1539433" extrusionOk="0">
                  <a:moveTo>
                    <a:pt x="8781560" y="1539433"/>
                  </a:moveTo>
                  <a:lnTo>
                    <a:pt x="124460" y="1539433"/>
                  </a:lnTo>
                  <a:cubicBezTo>
                    <a:pt x="55880" y="1539433"/>
                    <a:pt x="0" y="1483553"/>
                    <a:pt x="0" y="1414973"/>
                  </a:cubicBezTo>
                  <a:lnTo>
                    <a:pt x="0" y="124460"/>
                  </a:lnTo>
                  <a:cubicBezTo>
                    <a:pt x="0" y="55880"/>
                    <a:pt x="55880" y="0"/>
                    <a:pt x="124460" y="0"/>
                  </a:cubicBezTo>
                  <a:lnTo>
                    <a:pt x="8781560" y="0"/>
                  </a:lnTo>
                  <a:cubicBezTo>
                    <a:pt x="8850140" y="0"/>
                    <a:pt x="8906020" y="55880"/>
                    <a:pt x="8906020" y="124460"/>
                  </a:cubicBezTo>
                  <a:lnTo>
                    <a:pt x="8906020" y="1414973"/>
                  </a:lnTo>
                  <a:cubicBezTo>
                    <a:pt x="8906020" y="1483553"/>
                    <a:pt x="8850140" y="1539433"/>
                    <a:pt x="8781560" y="1539433"/>
                  </a:cubicBezTo>
                  <a:close/>
                </a:path>
              </a:pathLst>
            </a:custGeom>
            <a:solidFill>
              <a:srgbClr val="20356D">
                <a:alpha val="8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24;p38">
              <a:extLst>
                <a:ext uri="{FF2B5EF4-FFF2-40B4-BE49-F238E27FC236}">
                  <a16:creationId xmlns:a16="http://schemas.microsoft.com/office/drawing/2014/main" id="{31AF84BE-7A71-8F87-49FA-B025C68DA4DB}"/>
                </a:ext>
              </a:extLst>
            </p:cNvPr>
            <p:cNvSpPr txBox="1"/>
            <p:nvPr/>
          </p:nvSpPr>
          <p:spPr>
            <a:xfrm>
              <a:off x="1751099" y="5793845"/>
              <a:ext cx="7112557" cy="67351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1" dirty="0">
                  <a:solidFill>
                    <a:srgbClr val="FFFFFF"/>
                  </a:solidFill>
                  <a:latin typeface="Open Sans"/>
                  <a:ea typeface="Open Sans"/>
                  <a:cs typeface="Open Sans"/>
                  <a:sym typeface="Open Sans"/>
                </a:rPr>
                <a:t>Calculating cards (Route Tickets) Prices</a:t>
              </a:r>
              <a:endParaRPr sz="2000" dirty="0"/>
            </a:p>
          </p:txBody>
        </p:sp>
        <p:pic>
          <p:nvPicPr>
            <p:cNvPr id="72" name="Google Shape;1125;p38">
              <a:extLst>
                <a:ext uri="{FF2B5EF4-FFF2-40B4-BE49-F238E27FC236}">
                  <a16:creationId xmlns:a16="http://schemas.microsoft.com/office/drawing/2014/main" id="{F0EA889B-3CA9-F6FD-745B-EBA74045FD1C}"/>
                </a:ext>
              </a:extLst>
            </p:cNvPr>
            <p:cNvPicPr preferRelativeResize="0"/>
            <p:nvPr/>
          </p:nvPicPr>
          <p:blipFill rotWithShape="1">
            <a:blip r:embed="rId2">
              <a:alphaModFix/>
            </a:blip>
            <a:srcRect/>
            <a:stretch/>
          </p:blipFill>
          <p:spPr>
            <a:xfrm>
              <a:off x="520562" y="7616540"/>
              <a:ext cx="783295" cy="783294"/>
            </a:xfrm>
            <a:prstGeom prst="rect">
              <a:avLst/>
            </a:prstGeom>
            <a:noFill/>
            <a:ln>
              <a:noFill/>
            </a:ln>
          </p:spPr>
        </p:pic>
        <p:sp>
          <p:nvSpPr>
            <p:cNvPr id="73" name="Google Shape;1126;p38">
              <a:extLst>
                <a:ext uri="{FF2B5EF4-FFF2-40B4-BE49-F238E27FC236}">
                  <a16:creationId xmlns:a16="http://schemas.microsoft.com/office/drawing/2014/main" id="{85638F5D-541B-5C1D-EE89-01FC526EA4DA}"/>
                </a:ext>
              </a:extLst>
            </p:cNvPr>
            <p:cNvSpPr/>
            <p:nvPr/>
          </p:nvSpPr>
          <p:spPr>
            <a:xfrm>
              <a:off x="1490474" y="7280584"/>
              <a:ext cx="7905596" cy="1366507"/>
            </a:xfrm>
            <a:custGeom>
              <a:avLst/>
              <a:gdLst/>
              <a:ahLst/>
              <a:cxnLst/>
              <a:rect l="l" t="t" r="r" b="b"/>
              <a:pathLst>
                <a:path w="8906020" h="1539433" extrusionOk="0">
                  <a:moveTo>
                    <a:pt x="8781560" y="1539433"/>
                  </a:moveTo>
                  <a:lnTo>
                    <a:pt x="124460" y="1539433"/>
                  </a:lnTo>
                  <a:cubicBezTo>
                    <a:pt x="55880" y="1539433"/>
                    <a:pt x="0" y="1483553"/>
                    <a:pt x="0" y="1414973"/>
                  </a:cubicBezTo>
                  <a:lnTo>
                    <a:pt x="0" y="124460"/>
                  </a:lnTo>
                  <a:cubicBezTo>
                    <a:pt x="0" y="55880"/>
                    <a:pt x="55880" y="0"/>
                    <a:pt x="124460" y="0"/>
                  </a:cubicBezTo>
                  <a:lnTo>
                    <a:pt x="8781560" y="0"/>
                  </a:lnTo>
                  <a:cubicBezTo>
                    <a:pt x="8850140" y="0"/>
                    <a:pt x="8906020" y="55880"/>
                    <a:pt x="8906020" y="124460"/>
                  </a:cubicBezTo>
                  <a:lnTo>
                    <a:pt x="8906020" y="1414973"/>
                  </a:lnTo>
                  <a:cubicBezTo>
                    <a:pt x="8906020" y="1483553"/>
                    <a:pt x="8850140" y="1539433"/>
                    <a:pt x="8781560" y="1539433"/>
                  </a:cubicBezTo>
                  <a:close/>
                </a:path>
              </a:pathLst>
            </a:custGeom>
            <a:solidFill>
              <a:srgbClr val="20356D">
                <a:alpha val="8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127;p38">
              <a:extLst>
                <a:ext uri="{FF2B5EF4-FFF2-40B4-BE49-F238E27FC236}">
                  <a16:creationId xmlns:a16="http://schemas.microsoft.com/office/drawing/2014/main" id="{51CA8148-B3F0-1317-C6A6-D1AB29EDFF2A}"/>
                </a:ext>
              </a:extLst>
            </p:cNvPr>
            <p:cNvSpPr txBox="1"/>
            <p:nvPr/>
          </p:nvSpPr>
          <p:spPr>
            <a:xfrm>
              <a:off x="1760353" y="7615689"/>
              <a:ext cx="7112557" cy="67351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1" dirty="0">
                  <a:solidFill>
                    <a:srgbClr val="FFFFFF"/>
                  </a:solidFill>
                  <a:latin typeface="Open Sans"/>
                  <a:ea typeface="Open Sans"/>
                  <a:cs typeface="Open Sans"/>
                  <a:sym typeface="Open Sans"/>
                </a:rPr>
                <a:t>Requesting NFC Cards</a:t>
              </a:r>
              <a:endParaRPr sz="2000" dirty="0"/>
            </a:p>
          </p:txBody>
        </p:sp>
      </p:grpSp>
      <p:grpSp>
        <p:nvGrpSpPr>
          <p:cNvPr id="76" name="Group 75">
            <a:extLst>
              <a:ext uri="{FF2B5EF4-FFF2-40B4-BE49-F238E27FC236}">
                <a16:creationId xmlns:a16="http://schemas.microsoft.com/office/drawing/2014/main" id="{7A21B928-8A0B-44D5-38BC-7F0E04B7278A}"/>
              </a:ext>
            </a:extLst>
          </p:cNvPr>
          <p:cNvGrpSpPr/>
          <p:nvPr/>
        </p:nvGrpSpPr>
        <p:grpSpPr>
          <a:xfrm>
            <a:off x="7040619" y="1797732"/>
            <a:ext cx="5075181" cy="3533013"/>
            <a:chOff x="10346915" y="2418503"/>
            <a:chExt cx="7331641" cy="3634098"/>
          </a:xfrm>
        </p:grpSpPr>
        <p:pic>
          <p:nvPicPr>
            <p:cNvPr id="77" name="Google Shape;1115;p38">
              <a:extLst>
                <a:ext uri="{FF2B5EF4-FFF2-40B4-BE49-F238E27FC236}">
                  <a16:creationId xmlns:a16="http://schemas.microsoft.com/office/drawing/2014/main" id="{7D60D1E0-135E-47E1-07AF-649EBCBFB893}"/>
                </a:ext>
              </a:extLst>
            </p:cNvPr>
            <p:cNvPicPr preferRelativeResize="0"/>
            <p:nvPr/>
          </p:nvPicPr>
          <p:blipFill rotWithShape="1">
            <a:blip r:embed="rId3">
              <a:alphaModFix/>
            </a:blip>
            <a:srcRect/>
            <a:stretch/>
          </p:blipFill>
          <p:spPr>
            <a:xfrm>
              <a:off x="10346915" y="2557153"/>
              <a:ext cx="865941" cy="865941"/>
            </a:xfrm>
            <a:prstGeom prst="rect">
              <a:avLst/>
            </a:prstGeom>
            <a:noFill/>
            <a:ln>
              <a:noFill/>
            </a:ln>
          </p:spPr>
        </p:pic>
        <p:pic>
          <p:nvPicPr>
            <p:cNvPr id="78" name="Google Shape;1118;p38">
              <a:extLst>
                <a:ext uri="{FF2B5EF4-FFF2-40B4-BE49-F238E27FC236}">
                  <a16:creationId xmlns:a16="http://schemas.microsoft.com/office/drawing/2014/main" id="{196A11BC-B9DC-2015-6DCD-50B8BD06B9C5}"/>
                </a:ext>
              </a:extLst>
            </p:cNvPr>
            <p:cNvPicPr preferRelativeResize="0"/>
            <p:nvPr/>
          </p:nvPicPr>
          <p:blipFill rotWithShape="1">
            <a:blip r:embed="rId3">
              <a:alphaModFix/>
            </a:blip>
            <a:srcRect/>
            <a:stretch/>
          </p:blipFill>
          <p:spPr>
            <a:xfrm>
              <a:off x="10346915" y="4239642"/>
              <a:ext cx="865941" cy="865941"/>
            </a:xfrm>
            <a:prstGeom prst="rect">
              <a:avLst/>
            </a:prstGeom>
            <a:noFill/>
            <a:ln>
              <a:noFill/>
            </a:ln>
          </p:spPr>
        </p:pic>
        <p:sp>
          <p:nvSpPr>
            <p:cNvPr id="79" name="Google Shape;1128;p38">
              <a:extLst>
                <a:ext uri="{FF2B5EF4-FFF2-40B4-BE49-F238E27FC236}">
                  <a16:creationId xmlns:a16="http://schemas.microsoft.com/office/drawing/2014/main" id="{293B11FC-E8AC-0DE5-B817-6DF780298BBB}"/>
                </a:ext>
              </a:extLst>
            </p:cNvPr>
            <p:cNvSpPr/>
            <p:nvPr/>
          </p:nvSpPr>
          <p:spPr>
            <a:xfrm>
              <a:off x="11376988" y="2418503"/>
              <a:ext cx="5962041" cy="1366507"/>
            </a:xfrm>
            <a:custGeom>
              <a:avLst/>
              <a:gdLst/>
              <a:ahLst/>
              <a:cxnLst/>
              <a:rect l="l" t="t" r="r" b="b"/>
              <a:pathLst>
                <a:path w="7223017" h="1539433" extrusionOk="0">
                  <a:moveTo>
                    <a:pt x="7098557" y="1539433"/>
                  </a:moveTo>
                  <a:lnTo>
                    <a:pt x="124460" y="1539433"/>
                  </a:lnTo>
                  <a:cubicBezTo>
                    <a:pt x="55880" y="1539433"/>
                    <a:pt x="0" y="1483553"/>
                    <a:pt x="0" y="1414973"/>
                  </a:cubicBezTo>
                  <a:lnTo>
                    <a:pt x="0" y="124460"/>
                  </a:lnTo>
                  <a:cubicBezTo>
                    <a:pt x="0" y="55880"/>
                    <a:pt x="55880" y="0"/>
                    <a:pt x="124460" y="0"/>
                  </a:cubicBezTo>
                  <a:lnTo>
                    <a:pt x="7098557" y="0"/>
                  </a:lnTo>
                  <a:cubicBezTo>
                    <a:pt x="7167138" y="0"/>
                    <a:pt x="7223017" y="55880"/>
                    <a:pt x="7223017" y="124460"/>
                  </a:cubicBezTo>
                  <a:lnTo>
                    <a:pt x="7223017" y="1414973"/>
                  </a:lnTo>
                  <a:cubicBezTo>
                    <a:pt x="7223017" y="1483553"/>
                    <a:pt x="7167138" y="1539433"/>
                    <a:pt x="7098557" y="1539433"/>
                  </a:cubicBezTo>
                  <a:close/>
                </a:path>
              </a:pathLst>
            </a:custGeom>
            <a:solidFill>
              <a:srgbClr val="627DC2">
                <a:alpha val="8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p>
          </p:txBody>
        </p:sp>
        <p:sp>
          <p:nvSpPr>
            <p:cNvPr id="80" name="Google Shape;1129;p38">
              <a:extLst>
                <a:ext uri="{FF2B5EF4-FFF2-40B4-BE49-F238E27FC236}">
                  <a16:creationId xmlns:a16="http://schemas.microsoft.com/office/drawing/2014/main" id="{3F51A417-2C57-DBE0-0CEF-1A7E9C5A9810}"/>
                </a:ext>
              </a:extLst>
            </p:cNvPr>
            <p:cNvSpPr txBox="1"/>
            <p:nvPr/>
          </p:nvSpPr>
          <p:spPr>
            <a:xfrm>
              <a:off x="11641401" y="2643788"/>
              <a:ext cx="5697628" cy="101899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365" b="1" dirty="0">
                  <a:solidFill>
                    <a:srgbClr val="FFFFFF"/>
                  </a:solidFill>
                  <a:latin typeface="Open Sans"/>
                  <a:ea typeface="Open Sans"/>
                  <a:cs typeface="Open Sans"/>
                  <a:sym typeface="Open Sans"/>
                </a:rPr>
                <a:t>Enabling quick payments via NFC card taps</a:t>
              </a:r>
              <a:endParaRPr dirty="0"/>
            </a:p>
          </p:txBody>
        </p:sp>
        <p:sp>
          <p:nvSpPr>
            <p:cNvPr id="81" name="Google Shape;1130;p38">
              <a:extLst>
                <a:ext uri="{FF2B5EF4-FFF2-40B4-BE49-F238E27FC236}">
                  <a16:creationId xmlns:a16="http://schemas.microsoft.com/office/drawing/2014/main" id="{466B0523-6963-ADB9-86A3-3E99EC74C798}"/>
                </a:ext>
              </a:extLst>
            </p:cNvPr>
            <p:cNvSpPr/>
            <p:nvPr/>
          </p:nvSpPr>
          <p:spPr>
            <a:xfrm>
              <a:off x="11376988" y="3984837"/>
              <a:ext cx="6301568" cy="1992732"/>
            </a:xfrm>
            <a:custGeom>
              <a:avLst/>
              <a:gdLst/>
              <a:ahLst/>
              <a:cxnLst/>
              <a:rect l="l" t="t" r="r" b="b"/>
              <a:pathLst>
                <a:path w="7223017" h="1539433" extrusionOk="0">
                  <a:moveTo>
                    <a:pt x="7098557" y="1539433"/>
                  </a:moveTo>
                  <a:lnTo>
                    <a:pt x="124460" y="1539433"/>
                  </a:lnTo>
                  <a:cubicBezTo>
                    <a:pt x="55880" y="1539433"/>
                    <a:pt x="0" y="1483553"/>
                    <a:pt x="0" y="1414973"/>
                  </a:cubicBezTo>
                  <a:lnTo>
                    <a:pt x="0" y="124460"/>
                  </a:lnTo>
                  <a:cubicBezTo>
                    <a:pt x="0" y="55880"/>
                    <a:pt x="55880" y="0"/>
                    <a:pt x="124460" y="0"/>
                  </a:cubicBezTo>
                  <a:lnTo>
                    <a:pt x="7098557" y="0"/>
                  </a:lnTo>
                  <a:cubicBezTo>
                    <a:pt x="7167138" y="0"/>
                    <a:pt x="7223017" y="55880"/>
                    <a:pt x="7223017" y="124460"/>
                  </a:cubicBezTo>
                  <a:lnTo>
                    <a:pt x="7223017" y="1414973"/>
                  </a:lnTo>
                  <a:cubicBezTo>
                    <a:pt x="7223017" y="1483553"/>
                    <a:pt x="7167138" y="1539433"/>
                    <a:pt x="7098557" y="1539433"/>
                  </a:cubicBezTo>
                  <a:close/>
                </a:path>
              </a:pathLst>
            </a:custGeom>
            <a:solidFill>
              <a:srgbClr val="627DC2">
                <a:alpha val="8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31;p38">
              <a:extLst>
                <a:ext uri="{FF2B5EF4-FFF2-40B4-BE49-F238E27FC236}">
                  <a16:creationId xmlns:a16="http://schemas.microsoft.com/office/drawing/2014/main" id="{7C71EA77-7020-ACFF-34A1-AE2FE5A4B19F}"/>
                </a:ext>
              </a:extLst>
            </p:cNvPr>
            <p:cNvSpPr txBox="1"/>
            <p:nvPr/>
          </p:nvSpPr>
          <p:spPr>
            <a:xfrm>
              <a:off x="11633041" y="3948514"/>
              <a:ext cx="5965434" cy="210408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1" dirty="0">
                  <a:solidFill>
                    <a:srgbClr val="FFFFFF"/>
                  </a:solidFill>
                  <a:latin typeface="Open Sans"/>
                  <a:ea typeface="Open Sans"/>
                  <a:cs typeface="Open Sans"/>
                  <a:sym typeface="Open Sans"/>
                </a:rPr>
                <a:t>Ensuring</a:t>
              </a:r>
              <a:r>
                <a:rPr lang="en-US" sz="2365" b="1" dirty="0">
                  <a:solidFill>
                    <a:srgbClr val="FFFFFF"/>
                  </a:solidFill>
                  <a:latin typeface="Open Sans"/>
                  <a:ea typeface="Open Sans"/>
                  <a:cs typeface="Open Sans"/>
                  <a:sym typeface="Open Sans"/>
                </a:rPr>
                <a:t> prompt transaction communication with the conductor</a:t>
              </a:r>
              <a:endParaRPr dirty="0"/>
            </a:p>
          </p:txBody>
        </p:sp>
      </p:grpSp>
      <p:sp>
        <p:nvSpPr>
          <p:cNvPr id="83" name="Google Shape;1113;p38">
            <a:extLst>
              <a:ext uri="{FF2B5EF4-FFF2-40B4-BE49-F238E27FC236}">
                <a16:creationId xmlns:a16="http://schemas.microsoft.com/office/drawing/2014/main" id="{E6505B7D-56B7-1A9C-0F21-3F1E1A081FF8}"/>
              </a:ext>
            </a:extLst>
          </p:cNvPr>
          <p:cNvSpPr txBox="1"/>
          <p:nvPr/>
        </p:nvSpPr>
        <p:spPr>
          <a:xfrm>
            <a:off x="7489022" y="1140160"/>
            <a:ext cx="4548538" cy="63126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930" b="1" i="0" u="none" strike="noStrike" cap="none" dirty="0">
                <a:solidFill>
                  <a:srgbClr val="004AAD"/>
                </a:solidFill>
                <a:latin typeface="Open Sans"/>
                <a:ea typeface="Open Sans"/>
                <a:cs typeface="Open Sans"/>
                <a:sym typeface="Open Sans"/>
              </a:rPr>
              <a:t>Future Implementations</a:t>
            </a:r>
            <a:endParaRPr dirty="0"/>
          </a:p>
        </p:txBody>
      </p:sp>
    </p:spTree>
    <p:extLst>
      <p:ext uri="{BB962C8B-B14F-4D97-AF65-F5344CB8AC3E}">
        <p14:creationId xmlns:p14="http://schemas.microsoft.com/office/powerpoint/2010/main" val="2094673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9F037B9E-BA49-A5CD-D626-A9FDCB2B835D}"/>
              </a:ext>
            </a:extLst>
          </p:cNvPr>
          <p:cNvSpPr>
            <a:spLocks noGrp="1"/>
          </p:cNvSpPr>
          <p:nvPr>
            <p:ph type="title"/>
          </p:nvPr>
        </p:nvSpPr>
        <p:spPr>
          <a:xfrm>
            <a:off x="304800" y="228600"/>
            <a:ext cx="11684000" cy="868362"/>
          </a:xfrm>
        </p:spPr>
        <p:txBody>
          <a:bodyPr>
            <a:normAutofit fontScale="90000"/>
          </a:bodyPr>
          <a:lstStyle/>
          <a:p>
            <a:r>
              <a:rPr lang="en-US" b="1" dirty="0"/>
              <a:t>Gantt Chart</a:t>
            </a:r>
            <a:br>
              <a:rPr lang="en-US" dirty="0"/>
            </a:br>
            <a:endParaRPr lang="en-US" dirty="0"/>
          </a:p>
        </p:txBody>
      </p:sp>
      <p:graphicFrame>
        <p:nvGraphicFramePr>
          <p:cNvPr id="6" name="Table 5">
            <a:extLst>
              <a:ext uri="{FF2B5EF4-FFF2-40B4-BE49-F238E27FC236}">
                <a16:creationId xmlns:a16="http://schemas.microsoft.com/office/drawing/2014/main" id="{8D7A932C-D555-581D-36EE-4C9832780491}"/>
              </a:ext>
            </a:extLst>
          </p:cNvPr>
          <p:cNvGraphicFramePr>
            <a:graphicFrameLocks noGrp="1"/>
          </p:cNvGraphicFramePr>
          <p:nvPr>
            <p:extLst>
              <p:ext uri="{D42A27DB-BD31-4B8C-83A1-F6EECF244321}">
                <p14:modId xmlns:p14="http://schemas.microsoft.com/office/powerpoint/2010/main" val="2441510314"/>
              </p:ext>
            </p:extLst>
          </p:nvPr>
        </p:nvGraphicFramePr>
        <p:xfrm>
          <a:off x="838200" y="881745"/>
          <a:ext cx="10858547" cy="5461000"/>
        </p:xfrm>
        <a:graphic>
          <a:graphicData uri="http://schemas.openxmlformats.org/drawingml/2006/table">
            <a:tbl>
              <a:tblPr firstRow="1" bandRow="1">
                <a:tableStyleId>{5C22544A-7EE6-4342-B048-85BDC9FD1C3A}</a:tableStyleId>
              </a:tblPr>
              <a:tblGrid>
                <a:gridCol w="3327400">
                  <a:extLst>
                    <a:ext uri="{9D8B030D-6E8A-4147-A177-3AD203B41FA5}">
                      <a16:colId xmlns:a16="http://schemas.microsoft.com/office/drawing/2014/main" val="3668996680"/>
                    </a:ext>
                  </a:extLst>
                </a:gridCol>
                <a:gridCol w="625231">
                  <a:extLst>
                    <a:ext uri="{9D8B030D-6E8A-4147-A177-3AD203B41FA5}">
                      <a16:colId xmlns:a16="http://schemas.microsoft.com/office/drawing/2014/main" val="3753388136"/>
                    </a:ext>
                  </a:extLst>
                </a:gridCol>
                <a:gridCol w="625231">
                  <a:extLst>
                    <a:ext uri="{9D8B030D-6E8A-4147-A177-3AD203B41FA5}">
                      <a16:colId xmlns:a16="http://schemas.microsoft.com/office/drawing/2014/main" val="2272934253"/>
                    </a:ext>
                  </a:extLst>
                </a:gridCol>
                <a:gridCol w="625231">
                  <a:extLst>
                    <a:ext uri="{9D8B030D-6E8A-4147-A177-3AD203B41FA5}">
                      <a16:colId xmlns:a16="http://schemas.microsoft.com/office/drawing/2014/main" val="1330826971"/>
                    </a:ext>
                  </a:extLst>
                </a:gridCol>
                <a:gridCol w="625231">
                  <a:extLst>
                    <a:ext uri="{9D8B030D-6E8A-4147-A177-3AD203B41FA5}">
                      <a16:colId xmlns:a16="http://schemas.microsoft.com/office/drawing/2014/main" val="929274201"/>
                    </a:ext>
                  </a:extLst>
                </a:gridCol>
                <a:gridCol w="653606">
                  <a:extLst>
                    <a:ext uri="{9D8B030D-6E8A-4147-A177-3AD203B41FA5}">
                      <a16:colId xmlns:a16="http://schemas.microsoft.com/office/drawing/2014/main" val="3798778735"/>
                    </a:ext>
                  </a:extLst>
                </a:gridCol>
                <a:gridCol w="625231">
                  <a:extLst>
                    <a:ext uri="{9D8B030D-6E8A-4147-A177-3AD203B41FA5}">
                      <a16:colId xmlns:a16="http://schemas.microsoft.com/office/drawing/2014/main" val="3649415523"/>
                    </a:ext>
                  </a:extLst>
                </a:gridCol>
                <a:gridCol w="625231">
                  <a:extLst>
                    <a:ext uri="{9D8B030D-6E8A-4147-A177-3AD203B41FA5}">
                      <a16:colId xmlns:a16="http://schemas.microsoft.com/office/drawing/2014/main" val="3664640024"/>
                    </a:ext>
                  </a:extLst>
                </a:gridCol>
                <a:gridCol w="625231">
                  <a:extLst>
                    <a:ext uri="{9D8B030D-6E8A-4147-A177-3AD203B41FA5}">
                      <a16:colId xmlns:a16="http://schemas.microsoft.com/office/drawing/2014/main" val="2639264673"/>
                    </a:ext>
                  </a:extLst>
                </a:gridCol>
                <a:gridCol w="625231">
                  <a:extLst>
                    <a:ext uri="{9D8B030D-6E8A-4147-A177-3AD203B41FA5}">
                      <a16:colId xmlns:a16="http://schemas.microsoft.com/office/drawing/2014/main" val="1165486420"/>
                    </a:ext>
                  </a:extLst>
                </a:gridCol>
                <a:gridCol w="625231">
                  <a:extLst>
                    <a:ext uri="{9D8B030D-6E8A-4147-A177-3AD203B41FA5}">
                      <a16:colId xmlns:a16="http://schemas.microsoft.com/office/drawing/2014/main" val="3236486756"/>
                    </a:ext>
                  </a:extLst>
                </a:gridCol>
                <a:gridCol w="625231">
                  <a:extLst>
                    <a:ext uri="{9D8B030D-6E8A-4147-A177-3AD203B41FA5}">
                      <a16:colId xmlns:a16="http://schemas.microsoft.com/office/drawing/2014/main" val="4271827394"/>
                    </a:ext>
                  </a:extLst>
                </a:gridCol>
                <a:gridCol w="625231">
                  <a:extLst>
                    <a:ext uri="{9D8B030D-6E8A-4147-A177-3AD203B41FA5}">
                      <a16:colId xmlns:a16="http://schemas.microsoft.com/office/drawing/2014/main" val="2313799541"/>
                    </a:ext>
                  </a:extLst>
                </a:gridCol>
              </a:tblGrid>
              <a:tr h="370840">
                <a:tc>
                  <a:txBody>
                    <a:bodyPr/>
                    <a:lstStyle/>
                    <a:p>
                      <a:r>
                        <a:rPr lang="en-US" dirty="0"/>
                        <a:t>Milestone</a:t>
                      </a:r>
                    </a:p>
                  </a:txBody>
                  <a:tcPr/>
                </a:tc>
                <a:tc>
                  <a:txBody>
                    <a:bodyPr/>
                    <a:lstStyle/>
                    <a:p>
                      <a:r>
                        <a:rPr lang="en-US" dirty="0"/>
                        <a:t>Jul</a:t>
                      </a:r>
                    </a:p>
                  </a:txBody>
                  <a:tcPr/>
                </a:tc>
                <a:tc>
                  <a:txBody>
                    <a:bodyPr/>
                    <a:lstStyle/>
                    <a:p>
                      <a:r>
                        <a:rPr lang="en-US" dirty="0"/>
                        <a:t>Aug</a:t>
                      </a:r>
                    </a:p>
                  </a:txBody>
                  <a:tcPr/>
                </a:tc>
                <a:tc>
                  <a:txBody>
                    <a:bodyPr/>
                    <a:lstStyle/>
                    <a:p>
                      <a:r>
                        <a:rPr lang="en-US" dirty="0"/>
                        <a:t>Sep</a:t>
                      </a:r>
                    </a:p>
                  </a:txBody>
                  <a:tcPr/>
                </a:tc>
                <a:tc>
                  <a:txBody>
                    <a:bodyPr/>
                    <a:lstStyle/>
                    <a:p>
                      <a:r>
                        <a:rPr lang="en-US" dirty="0"/>
                        <a:t>Oct</a:t>
                      </a:r>
                    </a:p>
                  </a:txBody>
                  <a:tcPr/>
                </a:tc>
                <a:tc>
                  <a:txBody>
                    <a:bodyPr/>
                    <a:lstStyle/>
                    <a:p>
                      <a:r>
                        <a:rPr lang="en-US" dirty="0"/>
                        <a:t>Nov</a:t>
                      </a:r>
                    </a:p>
                  </a:txBody>
                  <a:tcPr/>
                </a:tc>
                <a:tc>
                  <a:txBody>
                    <a:bodyPr/>
                    <a:lstStyle/>
                    <a:p>
                      <a:r>
                        <a:rPr lang="en-US" dirty="0"/>
                        <a:t>Dec</a:t>
                      </a:r>
                    </a:p>
                  </a:txBody>
                  <a:tcPr/>
                </a:tc>
                <a:tc>
                  <a:txBody>
                    <a:bodyPr/>
                    <a:lstStyle/>
                    <a:p>
                      <a:r>
                        <a:rPr lang="en-US" dirty="0"/>
                        <a:t>Jan</a:t>
                      </a:r>
                    </a:p>
                  </a:txBody>
                  <a:tcPr/>
                </a:tc>
                <a:tc>
                  <a:txBody>
                    <a:bodyPr/>
                    <a:lstStyle/>
                    <a:p>
                      <a:r>
                        <a:rPr lang="en-US" dirty="0"/>
                        <a:t>Feb</a:t>
                      </a:r>
                    </a:p>
                  </a:txBody>
                  <a:tcPr/>
                </a:tc>
                <a:tc>
                  <a:txBody>
                    <a:bodyPr/>
                    <a:lstStyle/>
                    <a:p>
                      <a:r>
                        <a:rPr lang="en-US" dirty="0"/>
                        <a:t>Mar</a:t>
                      </a:r>
                    </a:p>
                  </a:txBody>
                  <a:tcPr/>
                </a:tc>
                <a:tc>
                  <a:txBody>
                    <a:bodyPr/>
                    <a:lstStyle/>
                    <a:p>
                      <a:r>
                        <a:rPr lang="en-US" dirty="0"/>
                        <a:t>Apr</a:t>
                      </a:r>
                    </a:p>
                  </a:txBody>
                  <a:tcPr/>
                </a:tc>
                <a:tc>
                  <a:txBody>
                    <a:bodyPr/>
                    <a:lstStyle/>
                    <a:p>
                      <a:r>
                        <a:rPr lang="en-US" dirty="0"/>
                        <a:t>May</a:t>
                      </a:r>
                    </a:p>
                  </a:txBody>
                  <a:tcPr/>
                </a:tc>
                <a:tc>
                  <a:txBody>
                    <a:bodyPr/>
                    <a:lstStyle/>
                    <a:p>
                      <a:r>
                        <a:rPr lang="en-US" dirty="0"/>
                        <a:t>Jun</a:t>
                      </a:r>
                    </a:p>
                  </a:txBody>
                  <a:tcPr/>
                </a:tc>
                <a:extLst>
                  <a:ext uri="{0D108BD9-81ED-4DB2-BD59-A6C34878D82A}">
                    <a16:rowId xmlns:a16="http://schemas.microsoft.com/office/drawing/2014/main" val="117093451"/>
                  </a:ext>
                </a:extLst>
              </a:tr>
              <a:tr h="370840">
                <a:tc>
                  <a:txBody>
                    <a:bodyPr/>
                    <a:lstStyle/>
                    <a:p>
                      <a:r>
                        <a:rPr lang="en-US" dirty="0"/>
                        <a:t>Research about topic and tasks</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56382445"/>
                  </a:ext>
                </a:extLst>
              </a:tr>
              <a:tr h="370840">
                <a:tc>
                  <a:txBody>
                    <a:bodyPr/>
                    <a:lstStyle/>
                    <a:p>
                      <a:r>
                        <a:rPr lang="en-US" dirty="0"/>
                        <a:t>Group discussion</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00081862"/>
                  </a:ext>
                </a:extLst>
              </a:tr>
              <a:tr h="370840">
                <a:tc>
                  <a:txBody>
                    <a:bodyPr/>
                    <a:lstStyle/>
                    <a:p>
                      <a:r>
                        <a:rPr lang="en-US" dirty="0"/>
                        <a:t>Technology analysis</a:t>
                      </a:r>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95192754"/>
                  </a:ext>
                </a:extLst>
              </a:tr>
              <a:tr h="370840">
                <a:tc>
                  <a:txBody>
                    <a:bodyPr/>
                    <a:lstStyle/>
                    <a:p>
                      <a:r>
                        <a:rPr lang="en-US" dirty="0"/>
                        <a:t>Resource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54790826"/>
                  </a:ext>
                </a:extLst>
              </a:tr>
              <a:tr h="370840">
                <a:tc>
                  <a:txBody>
                    <a:bodyPr/>
                    <a:lstStyle/>
                    <a:p>
                      <a:r>
                        <a:rPr lang="en-US" dirty="0"/>
                        <a:t>Topic Assessment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34423250"/>
                  </a:ext>
                </a:extLst>
              </a:tr>
              <a:tr h="370840">
                <a:tc>
                  <a:txBody>
                    <a:bodyPr/>
                    <a:lstStyle/>
                    <a:p>
                      <a:r>
                        <a:rPr lang="en-US" dirty="0"/>
                        <a:t>Hardware design and implement the code</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25997368"/>
                  </a:ext>
                </a:extLst>
              </a:tr>
              <a:tr h="370840">
                <a:tc>
                  <a:txBody>
                    <a:bodyPr/>
                    <a:lstStyle/>
                    <a:p>
                      <a:r>
                        <a:rPr lang="en-US" dirty="0"/>
                        <a:t>Project implementation phase 1</a:t>
                      </a:r>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73392887"/>
                  </a:ext>
                </a:extLst>
              </a:tr>
              <a:tr h="370840">
                <a:tc>
                  <a:txBody>
                    <a:bodyPr/>
                    <a:lstStyle/>
                    <a:p>
                      <a:r>
                        <a:rPr lang="en-US" dirty="0"/>
                        <a:t>Integration testing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02218673"/>
                  </a:ext>
                </a:extLst>
              </a:tr>
              <a:tr h="370840">
                <a:tc>
                  <a:txBody>
                    <a:bodyPr/>
                    <a:lstStyle/>
                    <a:p>
                      <a:r>
                        <a:rPr lang="en-US" dirty="0"/>
                        <a:t>Progress Presentation 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99747681"/>
                  </a:ext>
                </a:extLst>
              </a:tr>
              <a:tr h="370840">
                <a:tc>
                  <a:txBody>
                    <a:bodyPr/>
                    <a:lstStyle/>
                    <a:p>
                      <a:r>
                        <a:rPr lang="en-US" dirty="0"/>
                        <a:t>Project implementation phase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8606897"/>
                  </a:ext>
                </a:extLst>
              </a:tr>
              <a:tr h="370840">
                <a:tc>
                  <a:txBody>
                    <a:bodyPr/>
                    <a:lstStyle/>
                    <a:p>
                      <a:r>
                        <a:rPr lang="en-US" dirty="0"/>
                        <a:t>Progress presentation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16382664"/>
                  </a:ext>
                </a:extLst>
              </a:tr>
              <a:tr h="370840">
                <a:tc>
                  <a:txBody>
                    <a:bodyPr/>
                    <a:lstStyle/>
                    <a:p>
                      <a:r>
                        <a:rPr lang="en-US" dirty="0"/>
                        <a:t>Testing and evaluation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023032443"/>
                  </a:ext>
                </a:extLst>
              </a:tr>
              <a:tr h="370840">
                <a:tc>
                  <a:txBody>
                    <a:bodyPr/>
                    <a:lstStyle/>
                    <a:p>
                      <a:r>
                        <a:rPr lang="en-US" dirty="0"/>
                        <a:t>Final report and conclusion</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extLst>
                  <a:ext uri="{0D108BD9-81ED-4DB2-BD59-A6C34878D82A}">
                    <a16:rowId xmlns:a16="http://schemas.microsoft.com/office/drawing/2014/main" val="1385774031"/>
                  </a:ext>
                </a:extLst>
              </a:tr>
            </a:tbl>
          </a:graphicData>
        </a:graphic>
      </p:graphicFrame>
      <p:sp>
        <p:nvSpPr>
          <p:cNvPr id="7" name="Rectangle 6">
            <a:extLst>
              <a:ext uri="{FF2B5EF4-FFF2-40B4-BE49-F238E27FC236}">
                <a16:creationId xmlns:a16="http://schemas.microsoft.com/office/drawing/2014/main" id="{9B998182-3080-C4C4-6ED9-4329FD84BB3F}"/>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274490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all" spc="0" normalizeH="0" baseline="0" noProof="0" dirty="0">
                <a:ln>
                  <a:noFill/>
                </a:ln>
                <a:solidFill>
                  <a:prstClr val="black"/>
                </a:solidFill>
                <a:effectLst/>
                <a:uLnTx/>
                <a:uFillTx/>
                <a:latin typeface="Adobe Devanagari" pitchFamily="18" charset="0"/>
                <a:ea typeface="+mj-ea"/>
              </a:rPr>
              <a:t>Work Breakdown Structure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pic>
        <p:nvPicPr>
          <p:cNvPr id="3" name="Picture 2" descr="A diagram with text and a yellow label&#10;&#10;Description automatically generated with medium confidence">
            <a:extLst>
              <a:ext uri="{FF2B5EF4-FFF2-40B4-BE49-F238E27FC236}">
                <a16:creationId xmlns:a16="http://schemas.microsoft.com/office/drawing/2014/main" id="{4CAAC6A6-E690-D26C-C287-63AED06925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9" y="896984"/>
            <a:ext cx="11582400" cy="4952837"/>
          </a:xfrm>
          <a:prstGeom prst="rect">
            <a:avLst/>
          </a:prstGeom>
          <a:ln>
            <a:solidFill>
              <a:schemeClr val="accent1"/>
            </a:solid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A5632F17-31E0-FB4F-04DE-28924737B778}"/>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
        <p:nvSpPr>
          <p:cNvPr id="4" name="Rectangle 3">
            <a:extLst>
              <a:ext uri="{FF2B5EF4-FFF2-40B4-BE49-F238E27FC236}">
                <a16:creationId xmlns:a16="http://schemas.microsoft.com/office/drawing/2014/main" id="{23E19B04-7B2C-572F-F9F1-E553876001F7}"/>
              </a:ext>
            </a:extLst>
          </p:cNvPr>
          <p:cNvSpPr/>
          <p:nvPr/>
        </p:nvSpPr>
        <p:spPr>
          <a:xfrm>
            <a:off x="6172200" y="3429000"/>
            <a:ext cx="609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7" name="TextBox 6">
            <a:extLst>
              <a:ext uri="{FF2B5EF4-FFF2-40B4-BE49-F238E27FC236}">
                <a16:creationId xmlns:a16="http://schemas.microsoft.com/office/drawing/2014/main" id="{2A1F696A-C352-A062-C2D6-76B16A6855E1}"/>
              </a:ext>
            </a:extLst>
          </p:cNvPr>
          <p:cNvSpPr txBox="1"/>
          <p:nvPr/>
        </p:nvSpPr>
        <p:spPr>
          <a:xfrm>
            <a:off x="6019800" y="3358634"/>
            <a:ext cx="914400" cy="369332"/>
          </a:xfrm>
          <a:prstGeom prst="rect">
            <a:avLst/>
          </a:prstGeom>
          <a:noFill/>
        </p:spPr>
        <p:txBody>
          <a:bodyPr wrap="square" rtlCol="0">
            <a:spAutoFit/>
          </a:bodyPr>
          <a:lstStyle/>
          <a:p>
            <a:r>
              <a:rPr lang="en-US" sz="900" dirty="0"/>
              <a:t>NFC Development</a:t>
            </a:r>
          </a:p>
        </p:txBody>
      </p:sp>
    </p:spTree>
    <p:extLst>
      <p:ext uri="{BB962C8B-B14F-4D97-AF65-F5344CB8AC3E}">
        <p14:creationId xmlns:p14="http://schemas.microsoft.com/office/powerpoint/2010/main" val="1211785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Title 4">
            <a:extLst>
              <a:ext uri="{FF2B5EF4-FFF2-40B4-BE49-F238E27FC236}">
                <a16:creationId xmlns:a16="http://schemas.microsoft.com/office/drawing/2014/main" id="{A4C1966E-1F87-A31D-84C3-5A2CB811A343}"/>
              </a:ext>
            </a:extLst>
          </p:cNvPr>
          <p:cNvSpPr txBox="1">
            <a:spLocks/>
          </p:cNvSpPr>
          <p:nvPr/>
        </p:nvSpPr>
        <p:spPr>
          <a:xfrm>
            <a:off x="4800600" y="374362"/>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References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TextBox 5">
            <a:extLst>
              <a:ext uri="{FF2B5EF4-FFF2-40B4-BE49-F238E27FC236}">
                <a16:creationId xmlns:a16="http://schemas.microsoft.com/office/drawing/2014/main" id="{1E8DA7E8-CB6E-BB55-B569-CE1CB8896914}"/>
              </a:ext>
            </a:extLst>
          </p:cNvPr>
          <p:cNvSpPr txBox="1"/>
          <p:nvPr/>
        </p:nvSpPr>
        <p:spPr>
          <a:xfrm>
            <a:off x="609600" y="1066800"/>
            <a:ext cx="11049000" cy="5047536"/>
          </a:xfrm>
          <a:prstGeom prst="rect">
            <a:avLst/>
          </a:prstGeom>
          <a:noFill/>
        </p:spPr>
        <p:txBody>
          <a:bodyPr wrap="square" rtlCol="0">
            <a:spAutoFit/>
          </a:bodyPr>
          <a:lstStyle/>
          <a:p>
            <a:r>
              <a:rPr lang="en-US" sz="1400" dirty="0"/>
              <a:t>[1] D. Li, W. E. Wong, M. Chau, S. Pan and L. S. Koh, "A Survey </a:t>
            </a:r>
            <a:r>
              <a:rPr lang="en-US" sz="1400" dirty="0" err="1"/>
              <a:t>ofNFC</a:t>
            </a:r>
            <a:r>
              <a:rPr lang="en-US" sz="1400" dirty="0"/>
              <a:t> Mobile Payment: Challenges and Solutions using Blockchain and Cryptocurrencies," 2020 7th International Conference on Dependable Systems and Their Applications (DSA), Xi'an, China, 2020, pp. 69-77, </a:t>
            </a:r>
            <a:r>
              <a:rPr lang="en-US" sz="1400" dirty="0" err="1"/>
              <a:t>doi</a:t>
            </a:r>
            <a:r>
              <a:rPr lang="en-US" sz="1400" dirty="0"/>
              <a:t>: 10.1109/DSA51864.2020.00018. keywords: {</a:t>
            </a:r>
            <a:r>
              <a:rPr lang="en-US" sz="1400" dirty="0" err="1"/>
              <a:t>Privacy;Protocols;Online</a:t>
            </a:r>
            <a:r>
              <a:rPr lang="en-US" sz="1400" dirty="0"/>
              <a:t> </a:t>
            </a:r>
            <a:r>
              <a:rPr lang="en-US" sz="1400" dirty="0" err="1"/>
              <a:t>banking;Blockchain;Bitcoin;Cryptography;Internet</a:t>
            </a:r>
            <a:r>
              <a:rPr lang="en-US" sz="1400" dirty="0"/>
              <a:t> of </a:t>
            </a:r>
            <a:r>
              <a:rPr lang="en-US" sz="1400" dirty="0" err="1"/>
              <a:t>Things;NFC</a:t>
            </a:r>
            <a:r>
              <a:rPr lang="en-US" sz="1400" dirty="0"/>
              <a:t> mobile </a:t>
            </a:r>
            <a:r>
              <a:rPr lang="en-US" sz="1400" dirty="0" err="1"/>
              <a:t>payment;blockchain;cryptocurrency;fair</a:t>
            </a:r>
            <a:r>
              <a:rPr lang="en-US" sz="1400" dirty="0"/>
              <a:t> </a:t>
            </a:r>
            <a:r>
              <a:rPr lang="en-US" sz="1400" dirty="0" err="1"/>
              <a:t>payment;security;privacy</a:t>
            </a:r>
            <a:r>
              <a:rPr lang="en-US" sz="1400" dirty="0"/>
              <a:t>},</a:t>
            </a:r>
          </a:p>
          <a:p>
            <a:endParaRPr lang="en-US" sz="1400" dirty="0"/>
          </a:p>
          <a:p>
            <a:r>
              <a:rPr lang="en-US" sz="1400" dirty="0"/>
              <a:t>[2] H. D. </a:t>
            </a:r>
            <a:r>
              <a:rPr lang="en-US" sz="1400" dirty="0" err="1"/>
              <a:t>Weligamage</a:t>
            </a:r>
            <a:r>
              <a:rPr lang="en-US" sz="1400" dirty="0"/>
              <a:t>, S. M. </a:t>
            </a:r>
            <a:r>
              <a:rPr lang="en-US" sz="1400" dirty="0" err="1"/>
              <a:t>Wijesekara</a:t>
            </a:r>
            <a:r>
              <a:rPr lang="en-US" sz="1400" dirty="0"/>
              <a:t>, M. D. S. </a:t>
            </a:r>
            <a:r>
              <a:rPr lang="en-US" sz="1400" dirty="0" err="1"/>
              <a:t>Chathwara</a:t>
            </a:r>
            <a:r>
              <a:rPr lang="en-US" sz="1400" dirty="0"/>
              <a:t>, H. G. Isuru </a:t>
            </a:r>
            <a:r>
              <a:rPr lang="en-US" sz="1400" dirty="0" err="1"/>
              <a:t>Kavinda</a:t>
            </a:r>
            <a:r>
              <a:rPr lang="en-US" sz="1400" dirty="0"/>
              <a:t>, N. </a:t>
            </a:r>
            <a:r>
              <a:rPr lang="en-US" sz="1400" dirty="0" err="1"/>
              <a:t>Amarasena</a:t>
            </a:r>
            <a:r>
              <a:rPr lang="en-US" sz="1400" dirty="0"/>
              <a:t> and N. Gamage, "An Approach of Enhancing the Quality of Public Transportation Service in Sri Lanka using IoT," 2022 IEEE 13th Annual Information Technology, Electronics and Mobile Communication Conference (IEMCON), Vancouver, BC, Canada, 2022, pp. 0311-0316, </a:t>
            </a:r>
            <a:r>
              <a:rPr lang="en-US" sz="1400" dirty="0" err="1"/>
              <a:t>doi</a:t>
            </a:r>
            <a:r>
              <a:rPr lang="en-US" sz="1400" dirty="0"/>
              <a:t>: 10.1109/IEMCON56893.2022.9946624. keywords: {Smart </a:t>
            </a:r>
            <a:r>
              <a:rPr lang="en-US" sz="1400" dirty="0" err="1"/>
              <a:t>cards;Visualization;Systematics;Face</a:t>
            </a:r>
            <a:r>
              <a:rPr lang="en-US" sz="1400" dirty="0"/>
              <a:t> </a:t>
            </a:r>
            <a:r>
              <a:rPr lang="en-US" sz="1400" dirty="0" err="1"/>
              <a:t>recognition;Sociology;Mobile</a:t>
            </a:r>
            <a:r>
              <a:rPr lang="en-US" sz="1400" dirty="0"/>
              <a:t> </a:t>
            </a:r>
            <a:r>
              <a:rPr lang="en-US" sz="1400" dirty="0" err="1"/>
              <a:t>communication;Real-time</a:t>
            </a:r>
            <a:r>
              <a:rPr lang="en-US" sz="1400" dirty="0"/>
              <a:t> </a:t>
            </a:r>
            <a:r>
              <a:rPr lang="en-US" sz="1400" dirty="0" err="1"/>
              <a:t>systems;RFID;GPS;IoT;Image</a:t>
            </a:r>
            <a:r>
              <a:rPr lang="en-US" sz="1400" dirty="0"/>
              <a:t> </a:t>
            </a:r>
            <a:r>
              <a:rPr lang="en-US" sz="1400" dirty="0" err="1"/>
              <a:t>Processing;Arrival</a:t>
            </a:r>
            <a:r>
              <a:rPr lang="en-US" sz="1400" dirty="0"/>
              <a:t> time Prediction},</a:t>
            </a:r>
          </a:p>
          <a:p>
            <a:endParaRPr lang="en-US" sz="1400" dirty="0"/>
          </a:p>
          <a:p>
            <a:r>
              <a:rPr lang="en-US" sz="1400" dirty="0"/>
              <a:t>[3] M. Dhule, "NFC Based Smart Urban Public Bus Transport Payment System," 2018 3rd International Conference for Convergence in Technology (I2CT), Pune, India, 2018, pp. 1-4, </a:t>
            </a:r>
            <a:r>
              <a:rPr lang="en-US" sz="1400" dirty="0" err="1"/>
              <a:t>doi</a:t>
            </a:r>
            <a:r>
              <a:rPr lang="en-US" sz="1400" dirty="0"/>
              <a:t>: 10.1109/I2CT.2018.8529810. keywords: {Internet of </a:t>
            </a:r>
            <a:r>
              <a:rPr lang="en-US" sz="1400" dirty="0" err="1"/>
              <a:t>Things;Radiofrequency</a:t>
            </a:r>
            <a:r>
              <a:rPr lang="en-US" sz="1400" dirty="0"/>
              <a:t> </a:t>
            </a:r>
            <a:r>
              <a:rPr lang="en-US" sz="1400" dirty="0" err="1"/>
              <a:t>identification;Intelligent</a:t>
            </a:r>
            <a:r>
              <a:rPr lang="en-US" sz="1400" dirty="0"/>
              <a:t> </a:t>
            </a:r>
            <a:r>
              <a:rPr lang="en-US" sz="1400" dirty="0" err="1"/>
              <a:t>sensors;Global</a:t>
            </a:r>
            <a:r>
              <a:rPr lang="en-US" sz="1400" dirty="0"/>
              <a:t> Positioning </a:t>
            </a:r>
            <a:r>
              <a:rPr lang="en-US" sz="1400" dirty="0" err="1"/>
              <a:t>System;Sociology;Statistics;Transportation;Public</a:t>
            </a:r>
            <a:r>
              <a:rPr lang="en-US" sz="1400" dirty="0"/>
              <a:t> </a:t>
            </a:r>
            <a:r>
              <a:rPr lang="en-US" sz="1400" dirty="0" err="1"/>
              <a:t>Bus;E-ticketing;NFC;Mobile</a:t>
            </a:r>
            <a:r>
              <a:rPr lang="en-US" sz="1400" dirty="0"/>
              <a:t> </a:t>
            </a:r>
            <a:r>
              <a:rPr lang="en-US" sz="1400" dirty="0" err="1"/>
              <a:t>App;Cheat-Proof</a:t>
            </a:r>
            <a:r>
              <a:rPr lang="en-US" sz="1400" dirty="0"/>
              <a:t>},</a:t>
            </a:r>
          </a:p>
          <a:p>
            <a:endParaRPr lang="en-US" sz="1400" dirty="0"/>
          </a:p>
          <a:p>
            <a:r>
              <a:rPr lang="en-US" sz="1400" dirty="0"/>
              <a:t>[4] S. A. </a:t>
            </a:r>
            <a:r>
              <a:rPr lang="en-US" sz="1400" dirty="0" err="1"/>
              <a:t>Jayalath</a:t>
            </a:r>
            <a:r>
              <a:rPr lang="en-US" sz="1400" dirty="0"/>
              <a:t>, C. Rajapakse and J. M. D. Senanayake, "A microtransaction model based on blockchain technology to improve service levels in public transport sector in Sri Lanka," 2020 International Research Conference on Smart Computing and Systems Engineering (SCSE), Colombo, Sri Lanka, 2020, pp. 82-89, </a:t>
            </a:r>
            <a:r>
              <a:rPr lang="en-US" sz="1400" dirty="0" err="1"/>
              <a:t>doi</a:t>
            </a:r>
            <a:r>
              <a:rPr lang="en-US" sz="1400" dirty="0"/>
              <a:t>: 10.1109/SCSE49731.2020.9313037. keywords: {</a:t>
            </a:r>
            <a:r>
              <a:rPr lang="en-US" sz="1400" dirty="0" err="1"/>
              <a:t>Blockchain;Public</a:t>
            </a:r>
            <a:r>
              <a:rPr lang="en-US" sz="1400" dirty="0"/>
              <a:t> </a:t>
            </a:r>
            <a:r>
              <a:rPr lang="en-US" sz="1400" dirty="0" err="1"/>
              <a:t>transportation;Smart</a:t>
            </a:r>
            <a:r>
              <a:rPr lang="en-US" sz="1400" dirty="0"/>
              <a:t> </a:t>
            </a:r>
            <a:r>
              <a:rPr lang="en-US" sz="1400" dirty="0" err="1"/>
              <a:t>contracts;Rail</a:t>
            </a:r>
            <a:r>
              <a:rPr lang="en-US" sz="1400" dirty="0"/>
              <a:t> </a:t>
            </a:r>
            <a:r>
              <a:rPr lang="en-US" sz="1400" dirty="0" err="1"/>
              <a:t>transportation;Peer-to-peer</a:t>
            </a:r>
            <a:r>
              <a:rPr lang="en-US" sz="1400" dirty="0"/>
              <a:t> </a:t>
            </a:r>
            <a:r>
              <a:rPr lang="en-US" sz="1400" dirty="0" err="1"/>
              <a:t>computing;Companies;Prototypes;Consortium</a:t>
            </a:r>
            <a:r>
              <a:rPr lang="en-US" sz="1400" dirty="0"/>
              <a:t> </a:t>
            </a:r>
            <a:r>
              <a:rPr lang="en-US" sz="1400" dirty="0" err="1"/>
              <a:t>blockchains;Ethereum;Micro-payments;Smart</a:t>
            </a:r>
            <a:r>
              <a:rPr lang="en-US" sz="1400" dirty="0"/>
              <a:t> </a:t>
            </a:r>
            <a:r>
              <a:rPr lang="en-US" sz="1400" dirty="0" err="1"/>
              <a:t>contracts;Transportation</a:t>
            </a:r>
            <a:r>
              <a:rPr lang="en-US" sz="1400" dirty="0"/>
              <a:t>},</a:t>
            </a:r>
          </a:p>
          <a:p>
            <a:endParaRPr lang="en-US" sz="1400" dirty="0"/>
          </a:p>
          <a:p>
            <a:endParaRPr lang="en-US" sz="1400" dirty="0"/>
          </a:p>
        </p:txBody>
      </p:sp>
      <p:sp>
        <p:nvSpPr>
          <p:cNvPr id="7" name="Rectangle 6">
            <a:extLst>
              <a:ext uri="{FF2B5EF4-FFF2-40B4-BE49-F238E27FC236}">
                <a16:creationId xmlns:a16="http://schemas.microsoft.com/office/drawing/2014/main" id="{5FB98E66-DBD5-4B29-AC68-A58A70C64231}"/>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2357540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1242060" y="3883819"/>
            <a:ext cx="10111740" cy="1678782"/>
          </a:xfrm>
        </p:spPr>
        <p:txBody>
          <a:bodyPr/>
          <a:lstStyle/>
          <a:p>
            <a:r>
              <a:rPr lang="en-US" b="1" dirty="0"/>
              <a:t>IT21202490 |</a:t>
            </a:r>
            <a:r>
              <a:rPr lang="en-US" dirty="0" err="1"/>
              <a:t>Kalhara</a:t>
            </a:r>
            <a:r>
              <a:rPr lang="en-US" dirty="0"/>
              <a:t> N.V.</a:t>
            </a:r>
            <a:endParaRPr lang="en-US" b="1"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1222735" y="3514940"/>
            <a:ext cx="10363200" cy="1500187"/>
          </a:xfrm>
        </p:spPr>
        <p:txBody>
          <a:bodyPr/>
          <a:lstStyle/>
          <a:p>
            <a:r>
              <a:rPr lang="en-US" dirty="0">
                <a:solidFill>
                  <a:schemeClr val="tx1">
                    <a:lumMod val="65000"/>
                    <a:lumOff val="35000"/>
                  </a:schemeClr>
                </a:solidFill>
              </a:rPr>
              <a:t>BSc (Hons) Degree in Information Technology ( specialization in Information Technology )</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
        <p:nvSpPr>
          <p:cNvPr id="2" name="Freeform 9">
            <a:extLst>
              <a:ext uri="{FF2B5EF4-FFF2-40B4-BE49-F238E27FC236}">
                <a16:creationId xmlns:a16="http://schemas.microsoft.com/office/drawing/2014/main" id="{5AE5A594-F41B-A204-74AE-EA8DFA7ED4E1}"/>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BAF1142E-2F47-D02E-D08E-9ED11BCC76DD}"/>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7" name="Picture 6" descr="A person in a white shirt&#10;&#10;Description automatically generated">
            <a:extLst>
              <a:ext uri="{FF2B5EF4-FFF2-40B4-BE49-F238E27FC236}">
                <a16:creationId xmlns:a16="http://schemas.microsoft.com/office/drawing/2014/main" id="{12972CAB-5AB5-469B-BC7B-492A79A55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1985464"/>
            <a:ext cx="2669416" cy="3058951"/>
          </a:xfrm>
          <a:prstGeom prst="rect">
            <a:avLst/>
          </a:prstGeom>
        </p:spPr>
      </p:pic>
    </p:spTree>
    <p:extLst>
      <p:ext uri="{BB962C8B-B14F-4D97-AF65-F5344CB8AC3E}">
        <p14:creationId xmlns:p14="http://schemas.microsoft.com/office/powerpoint/2010/main" val="2504755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36549 -0.24583 L 4.79167E-6 0.25 " pathEditMode="relative" rAng="0" ptsTypes="AA">
                                      <p:cBhvr>
                                        <p:cTn id="18" dur="2000" fill="hold"/>
                                        <p:tgtEl>
                                          <p:spTgt spid="7"/>
                                        </p:tgtEl>
                                        <p:attrNameLst>
                                          <p:attrName>ppt_x</p:attrName>
                                          <p:attrName>ppt_y</p:attrName>
                                        </p:attrNameLst>
                                      </p:cBhvr>
                                      <p:rCtr x="-18281" y="24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9" name="Picture 8" descr="A person standing next to a cell phone">
            <a:extLst>
              <a:ext uri="{FF2B5EF4-FFF2-40B4-BE49-F238E27FC236}">
                <a16:creationId xmlns:a16="http://schemas.microsoft.com/office/drawing/2014/main" id="{A691742B-263D-0A84-0375-993F5CEDC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2966" y="-200391"/>
            <a:ext cx="4114800" cy="4114800"/>
          </a:xfrm>
          <a:prstGeom prst="rect">
            <a:avLst/>
          </a:prstGeom>
        </p:spPr>
      </p:pic>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3" name="Picture 2">
            <a:extLst>
              <a:ext uri="{FF2B5EF4-FFF2-40B4-BE49-F238E27FC236}">
                <a16:creationId xmlns:a16="http://schemas.microsoft.com/office/drawing/2014/main" id="{3321BAD2-EF9A-EF5C-3E62-4FA3FAA9ACF5}"/>
              </a:ext>
            </a:extLst>
          </p:cNvPr>
          <p:cNvPicPr>
            <a:picLocks noChangeAspect="1"/>
          </p:cNvPicPr>
          <p:nvPr/>
        </p:nvPicPr>
        <p:blipFill>
          <a:blip r:embed="rId3"/>
          <a:stretch>
            <a:fillRect/>
          </a:stretch>
        </p:blipFill>
        <p:spPr>
          <a:xfrm>
            <a:off x="3581400" y="343882"/>
            <a:ext cx="10614056" cy="1481456"/>
          </a:xfrm>
          <a:prstGeom prst="rect">
            <a:avLst/>
          </a:prstGeom>
        </p:spPr>
      </p:pic>
      <p:sp>
        <p:nvSpPr>
          <p:cNvPr id="5" name="Title 4">
            <a:extLst>
              <a:ext uri="{FF2B5EF4-FFF2-40B4-BE49-F238E27FC236}">
                <a16:creationId xmlns:a16="http://schemas.microsoft.com/office/drawing/2014/main" id="{FD3A4280-638D-3AC8-8F00-B40FFA03504F}"/>
              </a:ext>
            </a:extLst>
          </p:cNvPr>
          <p:cNvSpPr txBox="1">
            <a:spLocks/>
          </p:cNvSpPr>
          <p:nvPr/>
        </p:nvSpPr>
        <p:spPr>
          <a:xfrm>
            <a:off x="609600" y="1533525"/>
            <a:ext cx="10363200" cy="1362075"/>
          </a:xfrm>
          <a:prstGeom prst="rect">
            <a:avLst/>
          </a:prstGeom>
        </p:spPr>
        <p:txBody>
          <a:bodyPr vert="horz" lIns="91440" tIns="45720" rIns="91440" bIns="45720" rtlCol="0" anchor="t">
            <a:normAutofit fontScale="600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BACKGROUND</a:t>
            </a: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TextBox 5">
            <a:extLst>
              <a:ext uri="{FF2B5EF4-FFF2-40B4-BE49-F238E27FC236}">
                <a16:creationId xmlns:a16="http://schemas.microsoft.com/office/drawing/2014/main" id="{94620590-1124-9B11-A1F5-CB862F57D8A6}"/>
              </a:ext>
            </a:extLst>
          </p:cNvPr>
          <p:cNvSpPr txBox="1"/>
          <p:nvPr/>
        </p:nvSpPr>
        <p:spPr>
          <a:xfrm>
            <a:off x="609600" y="2133600"/>
            <a:ext cx="8534400" cy="3884718"/>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Iskoola Pota" panose="020B0502040204020203" pitchFamily="34" charset="0"/>
              </a:rPr>
              <a:t>Collect vehicle location and speed data from Firebase.</a:t>
            </a:r>
          </a:p>
          <a:p>
            <a:pPr marL="342900" marR="0" lvl="0" indent="-342900">
              <a:lnSpc>
                <a:spcPct val="107000"/>
              </a:lnSpc>
              <a:spcBef>
                <a:spcPts val="0"/>
              </a:spcBef>
              <a:spcAft>
                <a:spcPts val="0"/>
              </a:spcAft>
              <a:buFont typeface="Symbol" panose="05050102010706020507" pitchFamily="18" charset="2"/>
              <a:buChar char=""/>
            </a:pPr>
            <a:endParaRPr lang="en-US" sz="2000" kern="100" dirty="0">
              <a:effectLst/>
              <a:latin typeface="Aptos" panose="020B0004020202020204" pitchFamily="34" charset="0"/>
              <a:ea typeface="Aptos" panose="020B0004020202020204" pitchFamily="34" charset="0"/>
              <a:cs typeface="Iskoola Pota"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Iskoola Pota" panose="020B0502040204020203" pitchFamily="34" charset="0"/>
              </a:rPr>
              <a:t>Use machine learning on historical and traffic data to estimate arrival times.</a:t>
            </a:r>
          </a:p>
          <a:p>
            <a:pPr marL="342900" marR="0" lvl="0" indent="-342900">
              <a:lnSpc>
                <a:spcPct val="107000"/>
              </a:lnSpc>
              <a:spcBef>
                <a:spcPts val="0"/>
              </a:spcBef>
              <a:spcAft>
                <a:spcPts val="0"/>
              </a:spcAft>
              <a:buFont typeface="Symbol" panose="05050102010706020507" pitchFamily="18" charset="2"/>
              <a:buChar char=""/>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Iskoola Pota" panose="020B0502040204020203" pitchFamily="34" charset="0"/>
              </a:rPr>
              <a:t>Show real-time tracking and ETAs in a user-friendly app.</a:t>
            </a:r>
          </a:p>
          <a:p>
            <a:pPr marL="342900" marR="0" lvl="0" indent="-342900">
              <a:lnSpc>
                <a:spcPct val="107000"/>
              </a:lnSpc>
              <a:spcBef>
                <a:spcPts val="0"/>
              </a:spcBef>
              <a:spcAft>
                <a:spcPts val="0"/>
              </a:spcAft>
              <a:buFont typeface="Symbol" panose="05050102010706020507" pitchFamily="18" charset="2"/>
              <a:buChar char=""/>
            </a:pPr>
            <a:endParaRPr lang="en-US" sz="2000" kern="100" dirty="0">
              <a:effectLst/>
              <a:latin typeface="Aptos" panose="020B0004020202020204" pitchFamily="34" charset="0"/>
              <a:ea typeface="Aptos" panose="020B0004020202020204" pitchFamily="34" charset="0"/>
              <a:cs typeface="Iskoola Pota"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Iskoola Pota" panose="020B0502040204020203" pitchFamily="34" charset="0"/>
              </a:rPr>
              <a:t>Include voice commands and sound feedback for visually impaired users.</a:t>
            </a:r>
          </a:p>
          <a:p>
            <a:pPr marL="342900" marR="0" lvl="0" indent="-342900">
              <a:lnSpc>
                <a:spcPct val="107000"/>
              </a:lnSpc>
              <a:spcBef>
                <a:spcPts val="0"/>
              </a:spcBef>
              <a:spcAft>
                <a:spcPts val="0"/>
              </a:spcAft>
              <a:buFont typeface="Symbol" panose="05050102010706020507" pitchFamily="18" charset="2"/>
              <a:buChar char=""/>
            </a:pPr>
            <a:endParaRPr lang="en-US" sz="2000" kern="100" dirty="0">
              <a:effectLst/>
              <a:latin typeface="Aptos" panose="020B0004020202020204" pitchFamily="34" charset="0"/>
              <a:ea typeface="Aptos" panose="020B0004020202020204" pitchFamily="34" charset="0"/>
              <a:cs typeface="Iskoola Pota" panose="020B0502040204020203"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Iskoola Pota" panose="020B0502040204020203" pitchFamily="34" charset="0"/>
              </a:rPr>
              <a:t>Develop a chatbot to provide quick access to bus routes, schedules, and ETAs, enhancing user convenience and satisfaction</a:t>
            </a:r>
            <a:r>
              <a:rPr lang="en-US" sz="700" kern="100" dirty="0">
                <a:effectLst/>
                <a:latin typeface="Aptos" panose="020B0004020202020204" pitchFamily="34" charset="0"/>
                <a:ea typeface="Aptos" panose="020B0004020202020204" pitchFamily="34" charset="0"/>
                <a:cs typeface="Iskoola Pota" panose="020B0502040204020203" pitchFamily="34" charset="0"/>
              </a:rPr>
              <a:t>.</a:t>
            </a:r>
          </a:p>
        </p:txBody>
      </p:sp>
      <p:sp>
        <p:nvSpPr>
          <p:cNvPr id="2" name="Freeform 9">
            <a:extLst>
              <a:ext uri="{FF2B5EF4-FFF2-40B4-BE49-F238E27FC236}">
                <a16:creationId xmlns:a16="http://schemas.microsoft.com/office/drawing/2014/main" id="{FE87AF71-A157-F42B-AE57-3F15740F5FB0}"/>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7" name="Freeform 10">
            <a:extLst>
              <a:ext uri="{FF2B5EF4-FFF2-40B4-BE49-F238E27FC236}">
                <a16:creationId xmlns:a16="http://schemas.microsoft.com/office/drawing/2014/main" id="{FE794F0B-D875-4BAA-8E29-8CD880B4AED7}"/>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Tree>
    <p:extLst>
      <p:ext uri="{BB962C8B-B14F-4D97-AF65-F5344CB8AC3E}">
        <p14:creationId xmlns:p14="http://schemas.microsoft.com/office/powerpoint/2010/main" val="1378426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path" presetSubtype="0" accel="50000" decel="50000" fill="hold" nodeType="withEffect">
                                  <p:stCondLst>
                                    <p:cond delay="500"/>
                                  </p:stCondLst>
                                  <p:childTnLst>
                                    <p:animMotion origin="layout" path="M 0 0 L 0 0.25 E" pathEditMode="relative" ptsTypes="">
                                      <p:cBhvr>
                                        <p:cTn id="21"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AE092-9C68-7FED-3FA0-925CC97241AE}"/>
              </a:ext>
            </a:extLst>
          </p:cNvPr>
          <p:cNvPicPr>
            <a:picLocks noChangeAspect="1"/>
          </p:cNvPicPr>
          <p:nvPr/>
        </p:nvPicPr>
        <p:blipFill>
          <a:blip r:embed="rId2"/>
          <a:stretch>
            <a:fillRect/>
          </a:stretch>
        </p:blipFill>
        <p:spPr>
          <a:xfrm>
            <a:off x="3810000" y="407019"/>
            <a:ext cx="9699656" cy="1481456"/>
          </a:xfrm>
          <a:prstGeom prst="rect">
            <a:avLst/>
          </a:prstGeom>
        </p:spPr>
      </p:pic>
      <p:sp>
        <p:nvSpPr>
          <p:cNvPr id="2" name="Freeform 9">
            <a:extLst>
              <a:ext uri="{FF2B5EF4-FFF2-40B4-BE49-F238E27FC236}">
                <a16:creationId xmlns:a16="http://schemas.microsoft.com/office/drawing/2014/main" id="{D8E9B2D6-4681-54F2-BDDC-2E301D30C7E1}"/>
              </a:ext>
            </a:extLst>
          </p:cNvPr>
          <p:cNvSpPr/>
          <p:nvPr/>
        </p:nvSpPr>
        <p:spPr>
          <a:xfrm>
            <a:off x="-500994" y="-286421"/>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9F0E1009-BCB5-7364-07F0-2D5B841B70C1}"/>
              </a:ext>
            </a:extLst>
          </p:cNvPr>
          <p:cNvSpPr/>
          <p:nvPr/>
        </p:nvSpPr>
        <p:spPr>
          <a:xfrm>
            <a:off x="10677143" y="6149571"/>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6" name="Picture 5" descr="A person standing next to a phone&#10;&#10;Description automatically generated">
            <a:extLst>
              <a:ext uri="{FF2B5EF4-FFF2-40B4-BE49-F238E27FC236}">
                <a16:creationId xmlns:a16="http://schemas.microsoft.com/office/drawing/2014/main" id="{E512DC50-B917-853C-571B-CAC96AF681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66033" y="3081656"/>
            <a:ext cx="4203933" cy="3880552"/>
          </a:xfrm>
          <a:prstGeom prst="rect">
            <a:avLst/>
          </a:prstGeom>
        </p:spPr>
      </p:pic>
      <p:sp>
        <p:nvSpPr>
          <p:cNvPr id="7" name="Content Placeholder 5">
            <a:extLst>
              <a:ext uri="{FF2B5EF4-FFF2-40B4-BE49-F238E27FC236}">
                <a16:creationId xmlns:a16="http://schemas.microsoft.com/office/drawing/2014/main" id="{447A8657-11F3-FD13-E96C-E52D634B15A3}"/>
              </a:ext>
            </a:extLst>
          </p:cNvPr>
          <p:cNvSpPr>
            <a:spLocks noGrp="1"/>
          </p:cNvSpPr>
          <p:nvPr>
            <p:ph idx="1"/>
          </p:nvPr>
        </p:nvSpPr>
        <p:spPr>
          <a:xfrm>
            <a:off x="609600" y="1600200"/>
            <a:ext cx="10058400" cy="4351338"/>
          </a:xfrm>
        </p:spPr>
        <p:txBody>
          <a:bodyPr>
            <a:normAutofit fontScale="92500" lnSpcReduction="10000"/>
          </a:bodyPr>
          <a:lstStyle/>
          <a:p>
            <a:r>
              <a:rPr lang="en-US" dirty="0"/>
              <a:t>Buses are the main mode of public transportation (CTB or private) in Sri Lanka.</a:t>
            </a:r>
          </a:p>
          <a:p>
            <a:r>
              <a:rPr lang="en-US" dirty="0"/>
              <a:t>Buses often do not run on time, leading to wasted time for passengers and missed buses.</a:t>
            </a:r>
          </a:p>
          <a:p>
            <a:r>
              <a:rPr lang="en-US" dirty="0"/>
              <a:t>Public transportation in Sri Lanka often fails to provide passengers with a comfortable journey to their destinations.</a:t>
            </a:r>
          </a:p>
          <a:p>
            <a:r>
              <a:rPr lang="en-US" dirty="0"/>
              <a:t>Due to the competitive nature of the business, many bus           accidents occur each year in public transport. As a result, a      significant number of lives are lost in the country.</a:t>
            </a:r>
          </a:p>
          <a:p>
            <a:r>
              <a:rPr lang="en-US" dirty="0"/>
              <a:t>When tourists visit Sri Lanka, they have difficulty finding the                 bus they need due to language barriers and other challenges.</a:t>
            </a:r>
          </a:p>
        </p:txBody>
      </p:sp>
    </p:spTree>
    <p:extLst>
      <p:ext uri="{BB962C8B-B14F-4D97-AF65-F5344CB8AC3E}">
        <p14:creationId xmlns:p14="http://schemas.microsoft.com/office/powerpoint/2010/main" val="725102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entr" presetSubtype="0" fill="hold" grpId="0" nodeType="with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1000"/>
                                        <p:tgtEl>
                                          <p:spTgt spid="7">
                                            <p:txEl>
                                              <p:pRg st="0" end="0"/>
                                            </p:txEl>
                                          </p:spTgt>
                                        </p:tgtEl>
                                      </p:cBhvr>
                                    </p:animEffect>
                                    <p:anim calcmode="lin" valueType="num">
                                      <p:cBhvr>
                                        <p:cTn id="1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100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1000"/>
                                        <p:tgtEl>
                                          <p:spTgt spid="7">
                                            <p:txEl>
                                              <p:pRg st="2" end="2"/>
                                            </p:txEl>
                                          </p:spTgt>
                                        </p:tgtEl>
                                      </p:cBhvr>
                                    </p:animEffect>
                                    <p:anim calcmode="lin" valueType="num">
                                      <p:cBhvr>
                                        <p:cTn id="26"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1250"/>
                                  </p:stCondLst>
                                  <p:childTnLst>
                                    <p:set>
                                      <p:cBhvr>
                                        <p:cTn id="29" dur="1" fill="hold">
                                          <p:stCondLst>
                                            <p:cond delay="0"/>
                                          </p:stCondLst>
                                        </p:cTn>
                                        <p:tgtEl>
                                          <p:spTgt spid="7">
                                            <p:txEl>
                                              <p:pRg st="3" end="3"/>
                                            </p:txEl>
                                          </p:spTgt>
                                        </p:tgtEl>
                                        <p:attrNameLst>
                                          <p:attrName>style.visibility</p:attrName>
                                        </p:attrNameLst>
                                      </p:cBhvr>
                                      <p:to>
                                        <p:strVal val="visible"/>
                                      </p:to>
                                    </p:set>
                                    <p:animEffect transition="in" filter="fade">
                                      <p:cBhvr>
                                        <p:cTn id="30" dur="1000"/>
                                        <p:tgtEl>
                                          <p:spTgt spid="7">
                                            <p:txEl>
                                              <p:pRg st="3" end="3"/>
                                            </p:txEl>
                                          </p:spTgt>
                                        </p:tgtEl>
                                      </p:cBhvr>
                                    </p:animEffect>
                                    <p:anim calcmode="lin" valueType="num">
                                      <p:cBhvr>
                                        <p:cTn id="31"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150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1000"/>
                                        <p:tgtEl>
                                          <p:spTgt spid="7">
                                            <p:txEl>
                                              <p:pRg st="4" end="4"/>
                                            </p:txEl>
                                          </p:spTgt>
                                        </p:tgtEl>
                                      </p:cBhvr>
                                    </p:animEffect>
                                    <p:anim calcmode="lin" valueType="num">
                                      <p:cBhvr>
                                        <p:cTn id="36"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3CD98-6A56-1ACB-CF19-50CD0268EE09}"/>
              </a:ext>
            </a:extLst>
          </p:cNvPr>
          <p:cNvPicPr>
            <a:picLocks noChangeAspect="1"/>
          </p:cNvPicPr>
          <p:nvPr/>
        </p:nvPicPr>
        <p:blipFill>
          <a:blip r:embed="rId2"/>
          <a:stretch>
            <a:fillRect/>
          </a:stretch>
        </p:blipFill>
        <p:spPr>
          <a:xfrm>
            <a:off x="3962400" y="152400"/>
            <a:ext cx="10553091" cy="1450974"/>
          </a:xfrm>
          <a:prstGeom prst="rect">
            <a:avLst/>
          </a:prstGeom>
        </p:spPr>
      </p:pic>
      <p:sp>
        <p:nvSpPr>
          <p:cNvPr id="6" name="Rectangle 1">
            <a:extLst>
              <a:ext uri="{FF2B5EF4-FFF2-40B4-BE49-F238E27FC236}">
                <a16:creationId xmlns:a16="http://schemas.microsoft.com/office/drawing/2014/main" id="{90306778-5694-F67C-6310-0969037E94F3}"/>
              </a:ext>
            </a:extLst>
          </p:cNvPr>
          <p:cNvSpPr>
            <a:spLocks noChangeArrowheads="1"/>
          </p:cNvSpPr>
          <p:nvPr/>
        </p:nvSpPr>
        <p:spPr bwMode="auto">
          <a:xfrm>
            <a:off x="560388" y="2198418"/>
            <a:ext cx="122768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11" name="TextBox 10">
            <a:extLst>
              <a:ext uri="{FF2B5EF4-FFF2-40B4-BE49-F238E27FC236}">
                <a16:creationId xmlns:a16="http://schemas.microsoft.com/office/drawing/2014/main" id="{78A42C79-99BA-4187-0E50-C09392CFE6D6}"/>
              </a:ext>
            </a:extLst>
          </p:cNvPr>
          <p:cNvSpPr txBox="1"/>
          <p:nvPr/>
        </p:nvSpPr>
        <p:spPr>
          <a:xfrm>
            <a:off x="5668629" y="1590948"/>
            <a:ext cx="3657600" cy="400110"/>
          </a:xfrm>
          <a:prstGeom prst="rect">
            <a:avLst/>
          </a:prstGeom>
          <a:noFill/>
        </p:spPr>
        <p:txBody>
          <a:bodyPr wrap="square" rtlCol="0">
            <a:spAutoFit/>
          </a:bodyPr>
          <a:lstStyle/>
          <a:p>
            <a:r>
              <a:rPr lang="en-US" sz="2000" b="1" dirty="0"/>
              <a:t>Comparison Chart</a:t>
            </a:r>
          </a:p>
        </p:txBody>
      </p:sp>
      <p:grpSp>
        <p:nvGrpSpPr>
          <p:cNvPr id="8" name="Group 7">
            <a:extLst>
              <a:ext uri="{FF2B5EF4-FFF2-40B4-BE49-F238E27FC236}">
                <a16:creationId xmlns:a16="http://schemas.microsoft.com/office/drawing/2014/main" id="{4E5DA2D7-531F-5773-185B-02E074B371B5}"/>
              </a:ext>
            </a:extLst>
          </p:cNvPr>
          <p:cNvGrpSpPr/>
          <p:nvPr/>
        </p:nvGrpSpPr>
        <p:grpSpPr>
          <a:xfrm>
            <a:off x="381000" y="1014765"/>
            <a:ext cx="4953000" cy="5317772"/>
            <a:chOff x="381000" y="1014765"/>
            <a:chExt cx="4953000" cy="5317772"/>
          </a:xfrm>
        </p:grpSpPr>
        <p:sp>
          <p:nvSpPr>
            <p:cNvPr id="7" name="Rectangle 6">
              <a:extLst>
                <a:ext uri="{FF2B5EF4-FFF2-40B4-BE49-F238E27FC236}">
                  <a16:creationId xmlns:a16="http://schemas.microsoft.com/office/drawing/2014/main" id="{FBB19486-8518-235B-A067-3E50933D8A32}"/>
                </a:ext>
              </a:extLst>
            </p:cNvPr>
            <p:cNvSpPr/>
            <p:nvPr/>
          </p:nvSpPr>
          <p:spPr>
            <a:xfrm>
              <a:off x="381000" y="1014765"/>
              <a:ext cx="4953000" cy="515743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8859498-15F9-2BE4-06B4-C157E00F58D2}"/>
                </a:ext>
              </a:extLst>
            </p:cNvPr>
            <p:cNvSpPr txBox="1"/>
            <p:nvPr/>
          </p:nvSpPr>
          <p:spPr>
            <a:xfrm>
              <a:off x="670896" y="1395608"/>
              <a:ext cx="4267200" cy="4936929"/>
            </a:xfrm>
            <a:prstGeom prst="rect">
              <a:avLst/>
            </a:prstGeom>
            <a:noFill/>
          </p:spPr>
          <p:txBody>
            <a:bodyPr wrap="square" rtlCol="0">
              <a:spAutoFit/>
            </a:bodyPr>
            <a:lstStyle/>
            <a:p>
              <a:pPr marL="0" marR="0">
                <a:lnSpc>
                  <a:spcPct val="107000"/>
                </a:lnSpc>
                <a:spcBef>
                  <a:spcPts val="0"/>
                </a:spcBef>
                <a:spcAft>
                  <a:spcPts val="800"/>
                </a:spcAft>
              </a:pPr>
              <a:r>
                <a:rPr lang="en-US" sz="1600" u="sng" kern="100" dirty="0">
                  <a:effectLst/>
                  <a:latin typeface="Aptos" panose="020B0004020202020204" pitchFamily="34" charset="0"/>
                  <a:ea typeface="Aptos" panose="020B0004020202020204" pitchFamily="34" charset="0"/>
                  <a:cs typeface="Iskoola Pota" panose="020B0502040204020203" pitchFamily="34" charset="0"/>
                </a:rPr>
                <a:t>Accuracy of ETA Predictions:</a:t>
              </a:r>
              <a:endParaRPr lang="en-US" sz="1600" kern="100" dirty="0">
                <a:effectLst/>
                <a:latin typeface="Aptos" panose="020B0004020202020204" pitchFamily="34" charset="0"/>
                <a:ea typeface="Aptos" panose="020B0004020202020204" pitchFamily="34" charset="0"/>
                <a:cs typeface="Iskoola Pota" panose="020B0502040204020203" pitchFamily="34" charset="0"/>
              </a:endParaRPr>
            </a:p>
            <a:p>
              <a:pPr marL="0" marR="0">
                <a:lnSpc>
                  <a:spcPct val="107000"/>
                </a:lnSpc>
                <a:spcBef>
                  <a:spcPts val="0"/>
                </a:spcBef>
                <a:spcAft>
                  <a:spcPts val="800"/>
                </a:spcAft>
              </a:pPr>
              <a:r>
                <a:rPr lang="en-US" sz="1600" kern="100" dirty="0">
                  <a:effectLst/>
                  <a:latin typeface="Aptos" panose="020B0004020202020204" pitchFamily="34" charset="0"/>
                  <a:ea typeface="Aptos" panose="020B0004020202020204" pitchFamily="34" charset="0"/>
                  <a:cs typeface="Iskoola Pota" panose="020B0502040204020203" pitchFamily="34" charset="0"/>
                </a:rPr>
                <a:t>Existing systems often struggle with accuracy and do not effectively integrate real-time traffic conditions and historical data, leading to less reliable ETAs under varying conditions and unforeseen events.</a:t>
              </a:r>
            </a:p>
            <a:p>
              <a:pPr marL="0" marR="0">
                <a:lnSpc>
                  <a:spcPct val="107000"/>
                </a:lnSpc>
                <a:spcBef>
                  <a:spcPts val="0"/>
                </a:spcBef>
                <a:spcAft>
                  <a:spcPts val="800"/>
                </a:spcAft>
              </a:pPr>
              <a:r>
                <a:rPr lang="en-US" sz="1600" u="sng" kern="100" dirty="0">
                  <a:effectLst/>
                  <a:latin typeface="Aptos" panose="020B0004020202020204" pitchFamily="34" charset="0"/>
                  <a:ea typeface="Aptos" panose="020B0004020202020204" pitchFamily="34" charset="0"/>
                  <a:cs typeface="Iskoola Pota" panose="020B0502040204020203" pitchFamily="34" charset="0"/>
                </a:rPr>
                <a:t>Accessibility Features:</a:t>
              </a:r>
              <a:endParaRPr lang="en-US" sz="1600" kern="100" dirty="0">
                <a:effectLst/>
                <a:latin typeface="Aptos" panose="020B0004020202020204" pitchFamily="34" charset="0"/>
                <a:ea typeface="Aptos" panose="020B0004020202020204" pitchFamily="34" charset="0"/>
                <a:cs typeface="Iskoola Pota" panose="020B0502040204020203" pitchFamily="34" charset="0"/>
              </a:endParaRPr>
            </a:p>
            <a:p>
              <a:pPr marL="0" marR="0">
                <a:lnSpc>
                  <a:spcPct val="107000"/>
                </a:lnSpc>
                <a:spcBef>
                  <a:spcPts val="0"/>
                </a:spcBef>
                <a:spcAft>
                  <a:spcPts val="800"/>
                </a:spcAft>
              </a:pPr>
              <a:r>
                <a:rPr lang="en-US" sz="1600" kern="100" dirty="0">
                  <a:effectLst/>
                  <a:latin typeface="Aptos" panose="020B0004020202020204" pitchFamily="34" charset="0"/>
                  <a:ea typeface="Aptos" panose="020B0004020202020204" pitchFamily="34" charset="0"/>
                  <a:cs typeface="Iskoola Pota" panose="020B0502040204020203" pitchFamily="34" charset="0"/>
                </a:rPr>
                <a:t>Current systems often lack features tailored for visually impaired users, such as voice commands and sound feedback.</a:t>
              </a:r>
            </a:p>
            <a:p>
              <a:pPr marL="0" marR="0">
                <a:lnSpc>
                  <a:spcPct val="107000"/>
                </a:lnSpc>
                <a:spcBef>
                  <a:spcPts val="0"/>
                </a:spcBef>
                <a:spcAft>
                  <a:spcPts val="800"/>
                </a:spcAft>
              </a:pPr>
              <a:r>
                <a:rPr lang="en-US" sz="1600" u="sng" kern="100" dirty="0">
                  <a:effectLst/>
                  <a:latin typeface="Aptos" panose="020B0004020202020204" pitchFamily="34" charset="0"/>
                  <a:ea typeface="Aptos" panose="020B0004020202020204" pitchFamily="34" charset="0"/>
                  <a:cs typeface="Iskoola Pota" panose="020B0502040204020203" pitchFamily="34" charset="0"/>
                </a:rPr>
                <a:t>Information Retrieval</a:t>
              </a:r>
              <a:endParaRPr lang="en-US" sz="1600" kern="100" dirty="0">
                <a:effectLst/>
                <a:latin typeface="Aptos" panose="020B0004020202020204" pitchFamily="34" charset="0"/>
                <a:ea typeface="Aptos" panose="020B0004020202020204" pitchFamily="34" charset="0"/>
                <a:cs typeface="Iskoola Pota" panose="020B0502040204020203" pitchFamily="34" charset="0"/>
              </a:endParaRPr>
            </a:p>
            <a:p>
              <a:pPr marL="0" marR="0">
                <a:lnSpc>
                  <a:spcPct val="107000"/>
                </a:lnSpc>
                <a:spcBef>
                  <a:spcPts val="0"/>
                </a:spcBef>
                <a:spcAft>
                  <a:spcPts val="800"/>
                </a:spcAft>
              </a:pPr>
              <a:r>
                <a:rPr lang="en-US" sz="1600" kern="100" dirty="0">
                  <a:effectLst/>
                  <a:latin typeface="Aptos" panose="020B0004020202020204" pitchFamily="34" charset="0"/>
                  <a:ea typeface="Aptos" panose="020B0004020202020204" pitchFamily="34" charset="0"/>
                  <a:cs typeface="Iskoola Pota" panose="020B0502040204020203" pitchFamily="34" charset="0"/>
                </a:rPr>
                <a:t>Existing solutions do not offer integrated chatbots for easy access to route information and schedules, requiring users to manually navigate apps.</a:t>
              </a:r>
            </a:p>
            <a:p>
              <a:endParaRPr lang="en-US" dirty="0"/>
            </a:p>
          </p:txBody>
        </p:sp>
      </p:grpSp>
      <p:graphicFrame>
        <p:nvGraphicFramePr>
          <p:cNvPr id="14" name="Table 13">
            <a:extLst>
              <a:ext uri="{FF2B5EF4-FFF2-40B4-BE49-F238E27FC236}">
                <a16:creationId xmlns:a16="http://schemas.microsoft.com/office/drawing/2014/main" id="{794036B1-D631-4CFE-0572-EF43AF58A1F3}"/>
              </a:ext>
            </a:extLst>
          </p:cNvPr>
          <p:cNvGraphicFramePr>
            <a:graphicFrameLocks noGrp="1"/>
          </p:cNvGraphicFramePr>
          <p:nvPr>
            <p:extLst>
              <p:ext uri="{D42A27DB-BD31-4B8C-83A1-F6EECF244321}">
                <p14:modId xmlns:p14="http://schemas.microsoft.com/office/powerpoint/2010/main" val="742304551"/>
              </p:ext>
            </p:extLst>
          </p:nvPr>
        </p:nvGraphicFramePr>
        <p:xfrm>
          <a:off x="5692834" y="2248033"/>
          <a:ext cx="6054725" cy="3189733"/>
        </p:xfrm>
        <a:graphic>
          <a:graphicData uri="http://schemas.openxmlformats.org/drawingml/2006/table">
            <a:tbl>
              <a:tblPr firstRow="1" firstCol="1" bandRow="1">
                <a:tableStyleId>{5C22544A-7EE6-4342-B048-85BDC9FD1C3A}</a:tableStyleId>
              </a:tblPr>
              <a:tblGrid>
                <a:gridCol w="1710055">
                  <a:extLst>
                    <a:ext uri="{9D8B030D-6E8A-4147-A177-3AD203B41FA5}">
                      <a16:colId xmlns:a16="http://schemas.microsoft.com/office/drawing/2014/main" val="1228523445"/>
                    </a:ext>
                  </a:extLst>
                </a:gridCol>
                <a:gridCol w="849630">
                  <a:extLst>
                    <a:ext uri="{9D8B030D-6E8A-4147-A177-3AD203B41FA5}">
                      <a16:colId xmlns:a16="http://schemas.microsoft.com/office/drawing/2014/main" val="2392139364"/>
                    </a:ext>
                  </a:extLst>
                </a:gridCol>
                <a:gridCol w="889000">
                  <a:extLst>
                    <a:ext uri="{9D8B030D-6E8A-4147-A177-3AD203B41FA5}">
                      <a16:colId xmlns:a16="http://schemas.microsoft.com/office/drawing/2014/main" val="949554619"/>
                    </a:ext>
                  </a:extLst>
                </a:gridCol>
                <a:gridCol w="889000">
                  <a:extLst>
                    <a:ext uri="{9D8B030D-6E8A-4147-A177-3AD203B41FA5}">
                      <a16:colId xmlns:a16="http://schemas.microsoft.com/office/drawing/2014/main" val="965778011"/>
                    </a:ext>
                  </a:extLst>
                </a:gridCol>
                <a:gridCol w="887095">
                  <a:extLst>
                    <a:ext uri="{9D8B030D-6E8A-4147-A177-3AD203B41FA5}">
                      <a16:colId xmlns:a16="http://schemas.microsoft.com/office/drawing/2014/main" val="1876255564"/>
                    </a:ext>
                  </a:extLst>
                </a:gridCol>
                <a:gridCol w="829945">
                  <a:extLst>
                    <a:ext uri="{9D8B030D-6E8A-4147-A177-3AD203B41FA5}">
                      <a16:colId xmlns:a16="http://schemas.microsoft.com/office/drawing/2014/main" val="328459563"/>
                    </a:ext>
                  </a:extLst>
                </a:gridCol>
              </a:tblGrid>
              <a:tr h="0">
                <a:tc>
                  <a:txBody>
                    <a:bodyPr/>
                    <a:lstStyle/>
                    <a:p>
                      <a:pPr marL="0" marR="0">
                        <a:lnSpc>
                          <a:spcPct val="107000"/>
                        </a:lnSpc>
                        <a:spcBef>
                          <a:spcPts val="0"/>
                        </a:spcBef>
                        <a:spcAft>
                          <a:spcPts val="0"/>
                        </a:spcAft>
                      </a:pPr>
                      <a:r>
                        <a:rPr lang="en-US" sz="1100" kern="100" dirty="0">
                          <a:effectLst/>
                        </a:rPr>
                        <a:t> </a:t>
                      </a: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kern="100">
                          <a:effectLst/>
                        </a:rPr>
                        <a:t>Research paper 1 [1]</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kern="100">
                          <a:effectLst/>
                        </a:rPr>
                        <a:t>Research paper 2 [2]</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kern="100">
                          <a:effectLst/>
                        </a:rPr>
                        <a:t>Research paper 3 [3]</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kern="100">
                          <a:effectLst/>
                        </a:rPr>
                        <a:t>Research paper 4 [4]</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kern="100">
                          <a:effectLst/>
                        </a:rPr>
                        <a:t>Our System</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104702678"/>
                  </a:ext>
                </a:extLst>
              </a:tr>
              <a:tr h="0">
                <a:tc>
                  <a:txBody>
                    <a:bodyPr/>
                    <a:lstStyle/>
                    <a:p>
                      <a:pPr marL="0" marR="0">
                        <a:lnSpc>
                          <a:spcPct val="107000"/>
                        </a:lnSpc>
                        <a:spcBef>
                          <a:spcPts val="0"/>
                        </a:spcBef>
                        <a:spcAft>
                          <a:spcPts val="0"/>
                        </a:spcAft>
                      </a:pPr>
                      <a:r>
                        <a:rPr lang="en-US" sz="1100" kern="100" dirty="0">
                          <a:effectLst/>
                        </a:rPr>
                        <a:t>ETA prediction with current traffic conditions</a:t>
                      </a:r>
                    </a:p>
                    <a:p>
                      <a:pPr marL="0" marR="0">
                        <a:lnSpc>
                          <a:spcPct val="107000"/>
                        </a:lnSpc>
                        <a:spcBef>
                          <a:spcPts val="0"/>
                        </a:spcBef>
                        <a:spcAft>
                          <a:spcPts val="0"/>
                        </a:spcAft>
                      </a:pPr>
                      <a:r>
                        <a:rPr lang="en-US" sz="1100" kern="100" dirty="0">
                          <a:effectLst/>
                        </a:rPr>
                        <a:t> </a:t>
                      </a: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1348187972"/>
                  </a:ext>
                </a:extLst>
              </a:tr>
              <a:tr h="0">
                <a:tc>
                  <a:txBody>
                    <a:bodyPr/>
                    <a:lstStyle/>
                    <a:p>
                      <a:pPr marL="0" marR="0">
                        <a:lnSpc>
                          <a:spcPct val="107000"/>
                        </a:lnSpc>
                        <a:spcBef>
                          <a:spcPts val="0"/>
                        </a:spcBef>
                        <a:spcAft>
                          <a:spcPts val="0"/>
                        </a:spcAft>
                      </a:pPr>
                      <a:r>
                        <a:rPr lang="en-US" sz="1100" kern="100">
                          <a:effectLst/>
                        </a:rPr>
                        <a:t>ETA prediction with historical data</a:t>
                      </a:r>
                    </a:p>
                    <a:p>
                      <a:pPr marL="0" marR="0">
                        <a:lnSpc>
                          <a:spcPct val="107000"/>
                        </a:lnSpc>
                        <a:spcBef>
                          <a:spcPts val="0"/>
                        </a:spcBef>
                        <a:spcAft>
                          <a:spcPts val="0"/>
                        </a:spcAft>
                      </a:pPr>
                      <a:r>
                        <a:rPr lang="en-US" sz="1100" kern="100">
                          <a:effectLst/>
                        </a:rPr>
                        <a:t> </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1080392663"/>
                  </a:ext>
                </a:extLst>
              </a:tr>
              <a:tr h="0">
                <a:tc>
                  <a:txBody>
                    <a:bodyPr/>
                    <a:lstStyle/>
                    <a:p>
                      <a:pPr marL="0" marR="0">
                        <a:lnSpc>
                          <a:spcPct val="107000"/>
                        </a:lnSpc>
                        <a:spcBef>
                          <a:spcPts val="0"/>
                        </a:spcBef>
                        <a:spcAft>
                          <a:spcPts val="0"/>
                        </a:spcAft>
                      </a:pPr>
                      <a:r>
                        <a:rPr lang="en-US" sz="1100" kern="100">
                          <a:effectLst/>
                        </a:rPr>
                        <a:t>Details via a mobile application</a:t>
                      </a:r>
                    </a:p>
                    <a:p>
                      <a:pPr marL="0" marR="0">
                        <a:lnSpc>
                          <a:spcPct val="107000"/>
                        </a:lnSpc>
                        <a:spcBef>
                          <a:spcPts val="0"/>
                        </a:spcBef>
                        <a:spcAft>
                          <a:spcPts val="0"/>
                        </a:spcAft>
                      </a:pPr>
                      <a:r>
                        <a:rPr lang="en-US" sz="1100" kern="100">
                          <a:effectLst/>
                        </a:rPr>
                        <a:t> </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3272810883"/>
                  </a:ext>
                </a:extLst>
              </a:tr>
              <a:tr h="0">
                <a:tc>
                  <a:txBody>
                    <a:bodyPr/>
                    <a:lstStyle/>
                    <a:p>
                      <a:pPr marL="0" marR="0">
                        <a:lnSpc>
                          <a:spcPct val="107000"/>
                        </a:lnSpc>
                        <a:spcBef>
                          <a:spcPts val="0"/>
                        </a:spcBef>
                        <a:spcAft>
                          <a:spcPts val="0"/>
                        </a:spcAft>
                      </a:pPr>
                      <a:r>
                        <a:rPr lang="en-US" sz="1100" kern="100">
                          <a:effectLst/>
                        </a:rPr>
                        <a:t>Voice enhanced features focusing on visually impaired users</a:t>
                      </a:r>
                    </a:p>
                    <a:p>
                      <a:pPr marL="0" marR="0">
                        <a:lnSpc>
                          <a:spcPct val="107000"/>
                        </a:lnSpc>
                        <a:spcBef>
                          <a:spcPts val="0"/>
                        </a:spcBef>
                        <a:spcAft>
                          <a:spcPts val="0"/>
                        </a:spcAft>
                      </a:pPr>
                      <a:r>
                        <a:rPr lang="en-US" sz="1100" kern="100">
                          <a:effectLst/>
                        </a:rPr>
                        <a:t> </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endParaRPr>
                    </a:p>
                    <a:p>
                      <a:pPr marL="0" marR="0">
                        <a:lnSpc>
                          <a:spcPct val="107000"/>
                        </a:lnSpc>
                        <a:spcBef>
                          <a:spcPts val="0"/>
                        </a:spcBef>
                        <a:spcAft>
                          <a:spcPts val="0"/>
                        </a:spcAft>
                      </a:pPr>
                      <a:r>
                        <a:rPr lang="en-US" sz="1100" kern="100" dirty="0">
                          <a:effectLst/>
                        </a:rPr>
                        <a:t> </a:t>
                      </a: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776720688"/>
                  </a:ext>
                </a:extLst>
              </a:tr>
              <a:tr h="0">
                <a:tc>
                  <a:txBody>
                    <a:bodyPr/>
                    <a:lstStyle/>
                    <a:p>
                      <a:pPr marL="0" marR="0">
                        <a:lnSpc>
                          <a:spcPct val="107000"/>
                        </a:lnSpc>
                        <a:spcBef>
                          <a:spcPts val="0"/>
                        </a:spcBef>
                        <a:spcAft>
                          <a:spcPts val="0"/>
                        </a:spcAft>
                      </a:pPr>
                      <a:r>
                        <a:rPr lang="en-US" sz="1100" kern="100">
                          <a:effectLst/>
                        </a:rPr>
                        <a:t>Chatbot for route information</a:t>
                      </a:r>
                    </a:p>
                    <a:p>
                      <a:pPr marL="0" marR="0">
                        <a:lnSpc>
                          <a:spcPct val="107000"/>
                        </a:lnSpc>
                        <a:spcBef>
                          <a:spcPts val="0"/>
                        </a:spcBef>
                        <a:spcAft>
                          <a:spcPts val="0"/>
                        </a:spcAft>
                      </a:pPr>
                      <a:r>
                        <a:rPr lang="en-US" sz="1100" kern="100">
                          <a:effectLst/>
                        </a:rPr>
                        <a:t> </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341900011"/>
                  </a:ext>
                </a:extLst>
              </a:tr>
            </a:tbl>
          </a:graphicData>
        </a:graphic>
      </p:graphicFrame>
      <p:pic>
        <p:nvPicPr>
          <p:cNvPr id="9" name="Graphic 8" descr="Checkmark with solid fill">
            <a:extLst>
              <a:ext uri="{FF2B5EF4-FFF2-40B4-BE49-F238E27FC236}">
                <a16:creationId xmlns:a16="http://schemas.microsoft.com/office/drawing/2014/main" id="{1919BF63-6D8C-B757-7A38-C4D7CF22D9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9484" y="3886923"/>
            <a:ext cx="152400" cy="152400"/>
          </a:xfrm>
          <a:prstGeom prst="rect">
            <a:avLst/>
          </a:prstGeom>
        </p:spPr>
      </p:pic>
      <p:pic>
        <p:nvPicPr>
          <p:cNvPr id="10" name="Graphic 9" descr="Checkmark with solid fill">
            <a:extLst>
              <a:ext uri="{FF2B5EF4-FFF2-40B4-BE49-F238E27FC236}">
                <a16:creationId xmlns:a16="http://schemas.microsoft.com/office/drawing/2014/main" id="{C56082C9-272E-51AA-23A7-4C74635C1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63200" y="3886923"/>
            <a:ext cx="152400" cy="152400"/>
          </a:xfrm>
          <a:prstGeom prst="rect">
            <a:avLst/>
          </a:prstGeom>
        </p:spPr>
      </p:pic>
      <p:pic>
        <p:nvPicPr>
          <p:cNvPr id="12" name="Graphic 11" descr="Checkmark with solid fill">
            <a:extLst>
              <a:ext uri="{FF2B5EF4-FFF2-40B4-BE49-F238E27FC236}">
                <a16:creationId xmlns:a16="http://schemas.microsoft.com/office/drawing/2014/main" id="{B743DEF6-541C-96C5-EC7E-9CFD4E7DFC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01400" y="2634627"/>
            <a:ext cx="152400" cy="152400"/>
          </a:xfrm>
          <a:prstGeom prst="rect">
            <a:avLst/>
          </a:prstGeom>
        </p:spPr>
      </p:pic>
      <p:pic>
        <p:nvPicPr>
          <p:cNvPr id="15" name="Graphic 14" descr="Checkmark with solid fill">
            <a:extLst>
              <a:ext uri="{FF2B5EF4-FFF2-40B4-BE49-F238E27FC236}">
                <a16:creationId xmlns:a16="http://schemas.microsoft.com/office/drawing/2014/main" id="{F87BDF7E-4BF2-1270-A01B-BD1EECBD06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3243" y="3367663"/>
            <a:ext cx="152400" cy="152400"/>
          </a:xfrm>
          <a:prstGeom prst="rect">
            <a:avLst/>
          </a:prstGeom>
        </p:spPr>
      </p:pic>
      <p:pic>
        <p:nvPicPr>
          <p:cNvPr id="16" name="Graphic 15" descr="Checkmark with solid fill">
            <a:extLst>
              <a:ext uri="{FF2B5EF4-FFF2-40B4-BE49-F238E27FC236}">
                <a16:creationId xmlns:a16="http://schemas.microsoft.com/office/drawing/2014/main" id="{655BD913-135B-1397-5A0D-A43E176AFA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45488" y="3888737"/>
            <a:ext cx="152400" cy="152400"/>
          </a:xfrm>
          <a:prstGeom prst="rect">
            <a:avLst/>
          </a:prstGeom>
        </p:spPr>
      </p:pic>
      <p:pic>
        <p:nvPicPr>
          <p:cNvPr id="17" name="Graphic 16" descr="Checkmark with solid fill">
            <a:extLst>
              <a:ext uri="{FF2B5EF4-FFF2-40B4-BE49-F238E27FC236}">
                <a16:creationId xmlns:a16="http://schemas.microsoft.com/office/drawing/2014/main" id="{46E78272-4571-2EA7-8154-63C6262871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25200" y="4430852"/>
            <a:ext cx="152400" cy="152400"/>
          </a:xfrm>
          <a:prstGeom prst="rect">
            <a:avLst/>
          </a:prstGeom>
        </p:spPr>
      </p:pic>
      <p:pic>
        <p:nvPicPr>
          <p:cNvPr id="18" name="Graphic 17" descr="Checkmark with solid fill">
            <a:extLst>
              <a:ext uri="{FF2B5EF4-FFF2-40B4-BE49-F238E27FC236}">
                <a16:creationId xmlns:a16="http://schemas.microsoft.com/office/drawing/2014/main" id="{13FDD730-D203-0317-10EE-764989F590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39143" y="5115437"/>
            <a:ext cx="152400" cy="152400"/>
          </a:xfrm>
          <a:prstGeom prst="rect">
            <a:avLst/>
          </a:prstGeom>
        </p:spPr>
      </p:pic>
      <p:pic>
        <p:nvPicPr>
          <p:cNvPr id="19" name="Graphic 18" descr="Checkmark with solid fill">
            <a:extLst>
              <a:ext uri="{FF2B5EF4-FFF2-40B4-BE49-F238E27FC236}">
                <a16:creationId xmlns:a16="http://schemas.microsoft.com/office/drawing/2014/main" id="{72AC9A74-52EA-D0E3-1D8E-29FED56BE3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52907" y="2634627"/>
            <a:ext cx="152400" cy="152400"/>
          </a:xfrm>
          <a:prstGeom prst="rect">
            <a:avLst/>
          </a:prstGeom>
        </p:spPr>
      </p:pic>
      <p:pic>
        <p:nvPicPr>
          <p:cNvPr id="21" name="Graphic 20" descr="Close with solid fill">
            <a:extLst>
              <a:ext uri="{FF2B5EF4-FFF2-40B4-BE49-F238E27FC236}">
                <a16:creationId xmlns:a16="http://schemas.microsoft.com/office/drawing/2014/main" id="{D1BFE3A7-3A73-6BBB-BA0D-3E418CDE9F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26839" y="4466954"/>
            <a:ext cx="173219" cy="173219"/>
          </a:xfrm>
          <a:prstGeom prst="rect">
            <a:avLst/>
          </a:prstGeom>
        </p:spPr>
      </p:pic>
      <p:pic>
        <p:nvPicPr>
          <p:cNvPr id="25" name="Graphic 24" descr="Close with solid fill">
            <a:extLst>
              <a:ext uri="{FF2B5EF4-FFF2-40B4-BE49-F238E27FC236}">
                <a16:creationId xmlns:a16="http://schemas.microsoft.com/office/drawing/2014/main" id="{7142D015-B69C-906D-A85C-F4D282A7D3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1615" y="5191637"/>
            <a:ext cx="173219" cy="173219"/>
          </a:xfrm>
          <a:prstGeom prst="rect">
            <a:avLst/>
          </a:prstGeom>
        </p:spPr>
      </p:pic>
      <p:pic>
        <p:nvPicPr>
          <p:cNvPr id="26" name="Graphic 25" descr="Close with solid fill">
            <a:extLst>
              <a:ext uri="{FF2B5EF4-FFF2-40B4-BE49-F238E27FC236}">
                <a16:creationId xmlns:a16="http://schemas.microsoft.com/office/drawing/2014/main" id="{45847E58-FDF8-10D4-65E3-51F0E6F2F6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46978" y="2663322"/>
            <a:ext cx="173219" cy="173219"/>
          </a:xfrm>
          <a:prstGeom prst="rect">
            <a:avLst/>
          </a:prstGeom>
        </p:spPr>
      </p:pic>
      <p:pic>
        <p:nvPicPr>
          <p:cNvPr id="28" name="Graphic 27" descr="Close with solid fill">
            <a:extLst>
              <a:ext uri="{FF2B5EF4-FFF2-40B4-BE49-F238E27FC236}">
                <a16:creationId xmlns:a16="http://schemas.microsoft.com/office/drawing/2014/main" id="{79D6B606-0AED-E0E3-E9B6-E0F4EC578C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69484" y="4466953"/>
            <a:ext cx="173219" cy="173219"/>
          </a:xfrm>
          <a:prstGeom prst="rect">
            <a:avLst/>
          </a:prstGeom>
        </p:spPr>
      </p:pic>
      <p:pic>
        <p:nvPicPr>
          <p:cNvPr id="29" name="Graphic 28" descr="Close with solid fill">
            <a:extLst>
              <a:ext uri="{FF2B5EF4-FFF2-40B4-BE49-F238E27FC236}">
                <a16:creationId xmlns:a16="http://schemas.microsoft.com/office/drawing/2014/main" id="{ED0B4E38-C9A5-7F75-0AAC-E117FA0E0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5215" y="5191637"/>
            <a:ext cx="173219" cy="173219"/>
          </a:xfrm>
          <a:prstGeom prst="rect">
            <a:avLst/>
          </a:prstGeom>
        </p:spPr>
      </p:pic>
      <p:pic>
        <p:nvPicPr>
          <p:cNvPr id="30" name="Graphic 29" descr="Close with solid fill">
            <a:extLst>
              <a:ext uri="{FF2B5EF4-FFF2-40B4-BE49-F238E27FC236}">
                <a16:creationId xmlns:a16="http://schemas.microsoft.com/office/drawing/2014/main" id="{04C1C67E-0C78-FC9B-F24C-DFFE0007D5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49155" y="2700417"/>
            <a:ext cx="173219" cy="173219"/>
          </a:xfrm>
          <a:prstGeom prst="rect">
            <a:avLst/>
          </a:prstGeom>
        </p:spPr>
      </p:pic>
      <p:pic>
        <p:nvPicPr>
          <p:cNvPr id="31" name="Graphic 30" descr="Close with solid fill">
            <a:extLst>
              <a:ext uri="{FF2B5EF4-FFF2-40B4-BE49-F238E27FC236}">
                <a16:creationId xmlns:a16="http://schemas.microsoft.com/office/drawing/2014/main" id="{22527A51-3E93-AEF5-F31E-F1FA42DF6C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49155" y="3392916"/>
            <a:ext cx="173219" cy="173219"/>
          </a:xfrm>
          <a:prstGeom prst="rect">
            <a:avLst/>
          </a:prstGeom>
        </p:spPr>
      </p:pic>
      <p:pic>
        <p:nvPicPr>
          <p:cNvPr id="33" name="Graphic 32" descr="Close with solid fill">
            <a:extLst>
              <a:ext uri="{FF2B5EF4-FFF2-40B4-BE49-F238E27FC236}">
                <a16:creationId xmlns:a16="http://schemas.microsoft.com/office/drawing/2014/main" id="{A34E2B5C-A762-3BDA-06B3-B5852C8700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67656" y="4466952"/>
            <a:ext cx="173219" cy="173219"/>
          </a:xfrm>
          <a:prstGeom prst="rect">
            <a:avLst/>
          </a:prstGeom>
        </p:spPr>
      </p:pic>
      <p:pic>
        <p:nvPicPr>
          <p:cNvPr id="34" name="Graphic 33" descr="Close with solid fill">
            <a:extLst>
              <a:ext uri="{FF2B5EF4-FFF2-40B4-BE49-F238E27FC236}">
                <a16:creationId xmlns:a16="http://schemas.microsoft.com/office/drawing/2014/main" id="{E56ACB85-4C6C-AF55-2FFE-C921A99CAC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4314" y="5181227"/>
            <a:ext cx="173219" cy="173219"/>
          </a:xfrm>
          <a:prstGeom prst="rect">
            <a:avLst/>
          </a:prstGeom>
        </p:spPr>
      </p:pic>
      <p:pic>
        <p:nvPicPr>
          <p:cNvPr id="35" name="Graphic 34" descr="Close with solid fill">
            <a:extLst>
              <a:ext uri="{FF2B5EF4-FFF2-40B4-BE49-F238E27FC236}">
                <a16:creationId xmlns:a16="http://schemas.microsoft.com/office/drawing/2014/main" id="{9542114C-5D5E-4B0A-7934-791043CEFC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63200" y="3371913"/>
            <a:ext cx="173219" cy="173219"/>
          </a:xfrm>
          <a:prstGeom prst="rect">
            <a:avLst/>
          </a:prstGeom>
        </p:spPr>
      </p:pic>
      <p:pic>
        <p:nvPicPr>
          <p:cNvPr id="36" name="Graphic 35" descr="Close with solid fill">
            <a:extLst>
              <a:ext uri="{FF2B5EF4-FFF2-40B4-BE49-F238E27FC236}">
                <a16:creationId xmlns:a16="http://schemas.microsoft.com/office/drawing/2014/main" id="{C8E9C733-FE31-3F13-C179-ED90A39E4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42381" y="4466951"/>
            <a:ext cx="173219" cy="173219"/>
          </a:xfrm>
          <a:prstGeom prst="rect">
            <a:avLst/>
          </a:prstGeom>
        </p:spPr>
      </p:pic>
      <p:pic>
        <p:nvPicPr>
          <p:cNvPr id="37" name="Graphic 36" descr="Close with solid fill">
            <a:extLst>
              <a:ext uri="{FF2B5EF4-FFF2-40B4-BE49-F238E27FC236}">
                <a16:creationId xmlns:a16="http://schemas.microsoft.com/office/drawing/2014/main" id="{37769C4B-8EAA-8E62-0B0E-FEFB8980F7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6473" y="5181227"/>
            <a:ext cx="173219" cy="173219"/>
          </a:xfrm>
          <a:prstGeom prst="rect">
            <a:avLst/>
          </a:prstGeom>
        </p:spPr>
      </p:pic>
      <p:sp>
        <p:nvSpPr>
          <p:cNvPr id="20" name="Rectangle 19">
            <a:extLst>
              <a:ext uri="{FF2B5EF4-FFF2-40B4-BE49-F238E27FC236}">
                <a16:creationId xmlns:a16="http://schemas.microsoft.com/office/drawing/2014/main" id="{3945420C-8CA7-47AD-1E93-5EEDB0BB134F}"/>
              </a:ext>
            </a:extLst>
          </p:cNvPr>
          <p:cNvSpPr/>
          <p:nvPr/>
        </p:nvSpPr>
        <p:spPr>
          <a:xfrm>
            <a:off x="2667000"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38" name="Graphic 37" descr="Checkmark with solid fill">
            <a:extLst>
              <a:ext uri="{FF2B5EF4-FFF2-40B4-BE49-F238E27FC236}">
                <a16:creationId xmlns:a16="http://schemas.microsoft.com/office/drawing/2014/main" id="{A66DA3DD-E4EF-7363-652F-132F61AD91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1615" y="2721236"/>
            <a:ext cx="152400" cy="152400"/>
          </a:xfrm>
          <a:prstGeom prst="rect">
            <a:avLst/>
          </a:prstGeom>
        </p:spPr>
      </p:pic>
      <p:pic>
        <p:nvPicPr>
          <p:cNvPr id="39" name="Graphic 38" descr="Checkmark with solid fill">
            <a:extLst>
              <a:ext uri="{FF2B5EF4-FFF2-40B4-BE49-F238E27FC236}">
                <a16:creationId xmlns:a16="http://schemas.microsoft.com/office/drawing/2014/main" id="{F16E24BF-A1A0-CF7E-56E1-29B4598F49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7222" y="3392916"/>
            <a:ext cx="152400" cy="152400"/>
          </a:xfrm>
          <a:prstGeom prst="rect">
            <a:avLst/>
          </a:prstGeom>
        </p:spPr>
      </p:pic>
      <p:pic>
        <p:nvPicPr>
          <p:cNvPr id="40" name="Graphic 39" descr="Checkmark with solid fill">
            <a:extLst>
              <a:ext uri="{FF2B5EF4-FFF2-40B4-BE49-F238E27FC236}">
                <a16:creationId xmlns:a16="http://schemas.microsoft.com/office/drawing/2014/main" id="{0B3B8F3D-B50C-2A3B-728B-D7672AFEF2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9153" y="3970859"/>
            <a:ext cx="152400" cy="152400"/>
          </a:xfrm>
          <a:prstGeom prst="rect">
            <a:avLst/>
          </a:prstGeom>
        </p:spPr>
      </p:pic>
      <p:pic>
        <p:nvPicPr>
          <p:cNvPr id="41" name="Graphic 40" descr="Checkmark with solid fill">
            <a:extLst>
              <a:ext uri="{FF2B5EF4-FFF2-40B4-BE49-F238E27FC236}">
                <a16:creationId xmlns:a16="http://schemas.microsoft.com/office/drawing/2014/main" id="{2DCBD17F-F83B-4A42-A7B7-A4F8AE2EB1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0607" y="3375736"/>
            <a:ext cx="152400" cy="152400"/>
          </a:xfrm>
          <a:prstGeom prst="rect">
            <a:avLst/>
          </a:prstGeom>
        </p:spPr>
      </p:pic>
      <p:pic>
        <p:nvPicPr>
          <p:cNvPr id="42" name="Graphic 41" descr="Checkmark with solid fill">
            <a:extLst>
              <a:ext uri="{FF2B5EF4-FFF2-40B4-BE49-F238E27FC236}">
                <a16:creationId xmlns:a16="http://schemas.microsoft.com/office/drawing/2014/main" id="{2EEE9F07-512F-3F28-EFF2-4802BC62FE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66342" y="3886923"/>
            <a:ext cx="152400" cy="152400"/>
          </a:xfrm>
          <a:prstGeom prst="rect">
            <a:avLst/>
          </a:prstGeom>
        </p:spPr>
      </p:pic>
    </p:spTree>
    <p:extLst>
      <p:ext uri="{BB962C8B-B14F-4D97-AF65-F5344CB8AC3E}">
        <p14:creationId xmlns:p14="http://schemas.microsoft.com/office/powerpoint/2010/main" val="1982758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pic>
        <p:nvPicPr>
          <p:cNvPr id="10" name="Picture 9">
            <a:extLst>
              <a:ext uri="{FF2B5EF4-FFF2-40B4-BE49-F238E27FC236}">
                <a16:creationId xmlns:a16="http://schemas.microsoft.com/office/drawing/2014/main" id="{78FD2BA6-6AA6-F12C-4EC8-102A4599D5E1}"/>
              </a:ext>
            </a:extLst>
          </p:cNvPr>
          <p:cNvPicPr>
            <a:picLocks noChangeAspect="1"/>
          </p:cNvPicPr>
          <p:nvPr/>
        </p:nvPicPr>
        <p:blipFill>
          <a:blip r:embed="rId4"/>
          <a:stretch>
            <a:fillRect/>
          </a:stretch>
        </p:blipFill>
        <p:spPr>
          <a:xfrm>
            <a:off x="609600" y="530226"/>
            <a:ext cx="10553091" cy="1450974"/>
          </a:xfrm>
          <a:prstGeom prst="rect">
            <a:avLst/>
          </a:prstGeom>
        </p:spPr>
      </p:pic>
      <p:pic>
        <p:nvPicPr>
          <p:cNvPr id="11" name="Picture 10" descr="A white person holding a question mark&#10;&#10;Description automatically generated">
            <a:extLst>
              <a:ext uri="{FF2B5EF4-FFF2-40B4-BE49-F238E27FC236}">
                <a16:creationId xmlns:a16="http://schemas.microsoft.com/office/drawing/2014/main" id="{607A7DF9-D2B9-4C38-6EB0-421DC8C0AE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4600" y="3616886"/>
            <a:ext cx="2260094" cy="2905351"/>
          </a:xfrm>
          <a:prstGeom prst="rect">
            <a:avLst/>
          </a:prstGeom>
        </p:spPr>
      </p:pic>
      <p:sp>
        <p:nvSpPr>
          <p:cNvPr id="3" name="Flowchart: Card 2">
            <a:extLst>
              <a:ext uri="{FF2B5EF4-FFF2-40B4-BE49-F238E27FC236}">
                <a16:creationId xmlns:a16="http://schemas.microsoft.com/office/drawing/2014/main" id="{8953DD8F-811E-CCD7-D748-5FC55B33A329}"/>
              </a:ext>
            </a:extLst>
          </p:cNvPr>
          <p:cNvSpPr/>
          <p:nvPr/>
        </p:nvSpPr>
        <p:spPr>
          <a:xfrm flipH="1">
            <a:off x="4949167" y="2165912"/>
            <a:ext cx="5337832" cy="2555700"/>
          </a:xfrm>
          <a:prstGeom prst="flowChartPunchedCard">
            <a:avLst/>
          </a:prstGeom>
          <a:solidFill>
            <a:schemeClr val="accent1">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sp>
        <p:nvSpPr>
          <p:cNvPr id="6" name="TextBox 5">
            <a:extLst>
              <a:ext uri="{FF2B5EF4-FFF2-40B4-BE49-F238E27FC236}">
                <a16:creationId xmlns:a16="http://schemas.microsoft.com/office/drawing/2014/main" id="{36D0A643-ED23-30AE-AE62-91AE2E3CFDB9}"/>
              </a:ext>
            </a:extLst>
          </p:cNvPr>
          <p:cNvSpPr txBox="1"/>
          <p:nvPr/>
        </p:nvSpPr>
        <p:spPr>
          <a:xfrm>
            <a:off x="5242524" y="2549700"/>
            <a:ext cx="5120676" cy="2555700"/>
          </a:xfrm>
          <a:prstGeom prst="rect">
            <a:avLst/>
          </a:prstGeom>
          <a:noFill/>
        </p:spPr>
        <p:txBody>
          <a:bodyPr wrap="square" rtlCol="0">
            <a:spAutoFit/>
          </a:bodyPr>
          <a:lstStyle/>
          <a:p>
            <a:pPr>
              <a:lnSpc>
                <a:spcPct val="107000"/>
              </a:lnSpc>
              <a:spcAft>
                <a:spcPts val="800"/>
              </a:spcAft>
            </a:pPr>
            <a:r>
              <a:rPr lang="en-US" kern="100" dirty="0">
                <a:latin typeface="Aptos" panose="020B0004020202020204" pitchFamily="34" charset="0"/>
                <a:ea typeface="Aptos" panose="020B0004020202020204" pitchFamily="34" charset="0"/>
                <a:cs typeface="Iskoola Pota" panose="020B0502040204020203" pitchFamily="34" charset="0"/>
              </a:rPr>
              <a:t>How can a real-time vehicle tracking and ETA prediction system, enhanced with machine learning, a voice-enabled system for visually impaired users, and a chatbot for quick information retrieval, improve the accuracy of public transportation management and user experience?</a:t>
            </a:r>
          </a:p>
          <a:p>
            <a:pPr marL="342900" marR="0" lvl="0" indent="-342900" algn="l" defTabSz="457200" rtl="0" eaLnBrk="1" fontAlgn="auto" latinLnBrk="0" hangingPunct="1">
              <a:lnSpc>
                <a:spcPct val="107000"/>
              </a:lnSpc>
              <a:spcBef>
                <a:spcPts val="0"/>
              </a:spcBef>
              <a:spcAft>
                <a:spcPts val="800"/>
              </a:spcAft>
              <a:buClrTx/>
              <a:buSzTx/>
              <a:buFont typeface="Wingdings" panose="05000000000000000000" pitchFamily="2" charset="2"/>
              <a:buChar char=""/>
              <a:tabLst/>
              <a:defRPr/>
            </a:pPr>
            <a:endParaRPr kumimoji="0" lang="en-US"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Unicode MS"/>
            </a:endParaRPr>
          </a:p>
        </p:txBody>
      </p:sp>
      <p:pic>
        <p:nvPicPr>
          <p:cNvPr id="8" name="Graphic 7" descr="Question Mark with solid fill">
            <a:extLst>
              <a:ext uri="{FF2B5EF4-FFF2-40B4-BE49-F238E27FC236}">
                <a16:creationId xmlns:a16="http://schemas.microsoft.com/office/drawing/2014/main" id="{D648D6AE-FFAD-7D21-43B3-7E43941FD3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69471">
            <a:off x="4721456" y="1900658"/>
            <a:ext cx="572341" cy="572341"/>
          </a:xfrm>
          <a:prstGeom prst="rect">
            <a:avLst/>
          </a:prstGeom>
          <a:effectLst>
            <a:outerShdw blurRad="254000" dist="127000" dir="5400000" algn="ctr" rotWithShape="0">
              <a:srgbClr val="000000">
                <a:alpha val="70000"/>
              </a:srgbClr>
            </a:outerShdw>
          </a:effectLst>
        </p:spPr>
      </p:pic>
      <p:pic>
        <p:nvPicPr>
          <p:cNvPr id="9" name="Graphic 8" descr="Question Mark with solid fill">
            <a:extLst>
              <a:ext uri="{FF2B5EF4-FFF2-40B4-BE49-F238E27FC236}">
                <a16:creationId xmlns:a16="http://schemas.microsoft.com/office/drawing/2014/main" id="{1B937844-B885-A045-EFE0-E58869A26F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4627629" y="2277761"/>
            <a:ext cx="441465" cy="441465"/>
          </a:xfrm>
          <a:prstGeom prst="rect">
            <a:avLst/>
          </a:prstGeom>
          <a:effectLst>
            <a:outerShdw blurRad="254000" dist="127000" dir="5400000" algn="ctr" rotWithShape="0">
              <a:srgbClr val="000000">
                <a:alpha val="70000"/>
              </a:srgbClr>
            </a:outerShdw>
          </a:effectLst>
        </p:spPr>
      </p:pic>
      <p:pic>
        <p:nvPicPr>
          <p:cNvPr id="12" name="Graphic 11" descr="Question Mark with solid fill">
            <a:extLst>
              <a:ext uri="{FF2B5EF4-FFF2-40B4-BE49-F238E27FC236}">
                <a16:creationId xmlns:a16="http://schemas.microsoft.com/office/drawing/2014/main" id="{40C45A08-70CA-6841-604F-D40F1B3421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5121861" y="1935929"/>
            <a:ext cx="441465" cy="441465"/>
          </a:xfrm>
          <a:prstGeom prst="rect">
            <a:avLst/>
          </a:prstGeom>
          <a:effectLst>
            <a:outerShdw blurRad="254000" dist="127000" dir="5400000" algn="ctr" rotWithShape="0">
              <a:srgbClr val="000000">
                <a:alpha val="70000"/>
              </a:srgbClr>
            </a:outerShdw>
          </a:effectLst>
        </p:spPr>
      </p:pic>
      <p:pic>
        <p:nvPicPr>
          <p:cNvPr id="17" name="Picture 16" descr="A cartoon of a person holding a ticket">
            <a:extLst>
              <a:ext uri="{FF2B5EF4-FFF2-40B4-BE49-F238E27FC236}">
                <a16:creationId xmlns:a16="http://schemas.microsoft.com/office/drawing/2014/main" id="{9FCF6DCD-FA24-378C-AE62-7CB7FB41A04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3668" y="2085158"/>
            <a:ext cx="3308261" cy="3308261"/>
          </a:xfrm>
          <a:prstGeom prst="rect">
            <a:avLst/>
          </a:prstGeom>
        </p:spPr>
      </p:pic>
      <p:sp>
        <p:nvSpPr>
          <p:cNvPr id="7" name="Rectangle 6">
            <a:extLst>
              <a:ext uri="{FF2B5EF4-FFF2-40B4-BE49-F238E27FC236}">
                <a16:creationId xmlns:a16="http://schemas.microsoft.com/office/drawing/2014/main" id="{E312F511-30EF-A1E0-BB20-5DDEA6E2A93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2011544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20" name="Title 4">
            <a:extLst>
              <a:ext uri="{FF2B5EF4-FFF2-40B4-BE49-F238E27FC236}">
                <a16:creationId xmlns:a16="http://schemas.microsoft.com/office/drawing/2014/main" id="{12B6129A-BD3D-F2BE-2BB6-4D951E692A6D}"/>
              </a:ext>
            </a:extLst>
          </p:cNvPr>
          <p:cNvSpPr txBox="1">
            <a:spLocks/>
          </p:cNvSpPr>
          <p:nvPr/>
        </p:nvSpPr>
        <p:spPr>
          <a:xfrm>
            <a:off x="1371600" y="303555"/>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Specific Objective and Sub Objectives</a:t>
            </a:r>
          </a:p>
        </p:txBody>
      </p:sp>
      <p:grpSp>
        <p:nvGrpSpPr>
          <p:cNvPr id="6" name="Group 5">
            <a:extLst>
              <a:ext uri="{FF2B5EF4-FFF2-40B4-BE49-F238E27FC236}">
                <a16:creationId xmlns:a16="http://schemas.microsoft.com/office/drawing/2014/main" id="{B34F4DE8-80AB-104D-CC08-973BC9A84C48}"/>
              </a:ext>
            </a:extLst>
          </p:cNvPr>
          <p:cNvGrpSpPr/>
          <p:nvPr/>
        </p:nvGrpSpPr>
        <p:grpSpPr>
          <a:xfrm>
            <a:off x="838200" y="1208977"/>
            <a:ext cx="11022491" cy="5029201"/>
            <a:chOff x="483711" y="137269"/>
            <a:chExt cx="11555893" cy="5958731"/>
          </a:xfrm>
        </p:grpSpPr>
        <p:sp>
          <p:nvSpPr>
            <p:cNvPr id="3" name="Google Shape;421;p12">
              <a:extLst>
                <a:ext uri="{FF2B5EF4-FFF2-40B4-BE49-F238E27FC236}">
                  <a16:creationId xmlns:a16="http://schemas.microsoft.com/office/drawing/2014/main" id="{05CAA6C6-A0CB-65AD-C5E9-00CF0A1DF6BC}"/>
                </a:ext>
              </a:extLst>
            </p:cNvPr>
            <p:cNvSpPr/>
            <p:nvPr/>
          </p:nvSpPr>
          <p:spPr>
            <a:xfrm>
              <a:off x="2663655" y="406651"/>
              <a:ext cx="724784" cy="76831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18;p12">
              <a:extLst>
                <a:ext uri="{FF2B5EF4-FFF2-40B4-BE49-F238E27FC236}">
                  <a16:creationId xmlns:a16="http://schemas.microsoft.com/office/drawing/2014/main" id="{64E6AE5B-8EFD-E062-C214-3FC0518DE676}"/>
                </a:ext>
              </a:extLst>
            </p:cNvPr>
            <p:cNvSpPr/>
            <p:nvPr/>
          </p:nvSpPr>
          <p:spPr>
            <a:xfrm>
              <a:off x="483711" y="2386125"/>
              <a:ext cx="2632679" cy="2628478"/>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 name="Google Shape;419;p12">
              <a:extLst>
                <a:ext uri="{FF2B5EF4-FFF2-40B4-BE49-F238E27FC236}">
                  <a16:creationId xmlns:a16="http://schemas.microsoft.com/office/drawing/2014/main" id="{71106AEB-40A2-E09A-5542-2FBA16511301}"/>
                </a:ext>
              </a:extLst>
            </p:cNvPr>
            <p:cNvPicPr preferRelativeResize="0"/>
            <p:nvPr/>
          </p:nvPicPr>
          <p:blipFill rotWithShape="1">
            <a:blip r:embed="rId4">
              <a:alphaModFix/>
            </a:blip>
            <a:srcRect/>
            <a:stretch/>
          </p:blipFill>
          <p:spPr>
            <a:xfrm rot="5400000">
              <a:off x="394808" y="2751802"/>
              <a:ext cx="4354836" cy="1897127"/>
            </a:xfrm>
            <a:prstGeom prst="rect">
              <a:avLst/>
            </a:prstGeom>
            <a:noFill/>
            <a:ln>
              <a:noFill/>
            </a:ln>
          </p:spPr>
        </p:pic>
        <p:sp>
          <p:nvSpPr>
            <p:cNvPr id="12" name="Google Shape;420;p12">
              <a:extLst>
                <a:ext uri="{FF2B5EF4-FFF2-40B4-BE49-F238E27FC236}">
                  <a16:creationId xmlns:a16="http://schemas.microsoft.com/office/drawing/2014/main" id="{8939471F-CF04-D0AB-B9C1-7B51538DEB44}"/>
                </a:ext>
              </a:extLst>
            </p:cNvPr>
            <p:cNvSpPr/>
            <p:nvPr/>
          </p:nvSpPr>
          <p:spPr>
            <a:xfrm>
              <a:off x="3867730" y="1295794"/>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12">
              <a:extLst>
                <a:ext uri="{FF2B5EF4-FFF2-40B4-BE49-F238E27FC236}">
                  <a16:creationId xmlns:a16="http://schemas.microsoft.com/office/drawing/2014/main" id="{20702DE7-8CE9-2C12-B810-8AEB09C2A73B}"/>
                </a:ext>
              </a:extLst>
            </p:cNvPr>
            <p:cNvSpPr/>
            <p:nvPr/>
          </p:nvSpPr>
          <p:spPr>
            <a:xfrm>
              <a:off x="4395417" y="2522011"/>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422;p12">
              <a:extLst>
                <a:ext uri="{FF2B5EF4-FFF2-40B4-BE49-F238E27FC236}">
                  <a16:creationId xmlns:a16="http://schemas.microsoft.com/office/drawing/2014/main" id="{EC6BFC5F-7492-90AB-595A-A749635E8F21}"/>
                </a:ext>
              </a:extLst>
            </p:cNvPr>
            <p:cNvSpPr/>
            <p:nvPr/>
          </p:nvSpPr>
          <p:spPr>
            <a:xfrm>
              <a:off x="4395417" y="382395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3;p12">
              <a:extLst>
                <a:ext uri="{FF2B5EF4-FFF2-40B4-BE49-F238E27FC236}">
                  <a16:creationId xmlns:a16="http://schemas.microsoft.com/office/drawing/2014/main" id="{A7F324C9-EA63-EC36-2B6D-D4293B7CC97E}"/>
                </a:ext>
              </a:extLst>
            </p:cNvPr>
            <p:cNvSpPr/>
            <p:nvPr/>
          </p:nvSpPr>
          <p:spPr>
            <a:xfrm>
              <a:off x="2979504" y="238612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4;p12">
              <a:extLst>
                <a:ext uri="{FF2B5EF4-FFF2-40B4-BE49-F238E27FC236}">
                  <a16:creationId xmlns:a16="http://schemas.microsoft.com/office/drawing/2014/main" id="{0F72F37B-9896-5F6E-D16D-226777BB6AAB}"/>
                </a:ext>
              </a:extLst>
            </p:cNvPr>
            <p:cNvSpPr/>
            <p:nvPr/>
          </p:nvSpPr>
          <p:spPr>
            <a:xfrm>
              <a:off x="3270574" y="310675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5;p12">
              <a:extLst>
                <a:ext uri="{FF2B5EF4-FFF2-40B4-BE49-F238E27FC236}">
                  <a16:creationId xmlns:a16="http://schemas.microsoft.com/office/drawing/2014/main" id="{F4873356-B162-A60E-66A5-6B161334036A}"/>
                </a:ext>
              </a:extLst>
            </p:cNvPr>
            <p:cNvSpPr/>
            <p:nvPr/>
          </p:nvSpPr>
          <p:spPr>
            <a:xfrm>
              <a:off x="3248659" y="3989569"/>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426;p12">
              <a:extLst>
                <a:ext uri="{FF2B5EF4-FFF2-40B4-BE49-F238E27FC236}">
                  <a16:creationId xmlns:a16="http://schemas.microsoft.com/office/drawing/2014/main" id="{921D3E3C-A9E8-70CA-FE0E-FE316E278B71}"/>
                </a:ext>
              </a:extLst>
            </p:cNvPr>
            <p:cNvGrpSpPr/>
            <p:nvPr/>
          </p:nvGrpSpPr>
          <p:grpSpPr>
            <a:xfrm rot="16200000">
              <a:off x="7826475" y="-1561647"/>
              <a:ext cx="840116" cy="6249409"/>
              <a:chOff x="-2" y="7"/>
              <a:chExt cx="3304540" cy="28213435"/>
            </a:xfrm>
          </p:grpSpPr>
          <p:sp>
            <p:nvSpPr>
              <p:cNvPr id="58" name="Google Shape;427;p12">
                <a:extLst>
                  <a:ext uri="{FF2B5EF4-FFF2-40B4-BE49-F238E27FC236}">
                    <a16:creationId xmlns:a16="http://schemas.microsoft.com/office/drawing/2014/main" id="{EC6F4C76-7FB8-A623-77DC-2B3C82EF0997}"/>
                  </a:ext>
                </a:extLst>
              </p:cNvPr>
              <p:cNvSpPr/>
              <p:nvPr/>
            </p:nvSpPr>
            <p:spPr>
              <a:xfrm>
                <a:off x="127002" y="127018"/>
                <a:ext cx="3051809" cy="2808642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59" name="Google Shape;428;p12">
                <a:extLst>
                  <a:ext uri="{FF2B5EF4-FFF2-40B4-BE49-F238E27FC236}">
                    <a16:creationId xmlns:a16="http://schemas.microsoft.com/office/drawing/2014/main" id="{2968D103-C97D-3718-9C1E-B4A1D8364C97}"/>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27" name="Google Shape;430;p12">
              <a:extLst>
                <a:ext uri="{FF2B5EF4-FFF2-40B4-BE49-F238E27FC236}">
                  <a16:creationId xmlns:a16="http://schemas.microsoft.com/office/drawing/2014/main" id="{AD68BF05-972F-3641-C898-F1657AF2B31A}"/>
                </a:ext>
              </a:extLst>
            </p:cNvPr>
            <p:cNvSpPr/>
            <p:nvPr/>
          </p:nvSpPr>
          <p:spPr>
            <a:xfrm>
              <a:off x="4010400" y="1461406"/>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p12">
              <a:extLst>
                <a:ext uri="{FF2B5EF4-FFF2-40B4-BE49-F238E27FC236}">
                  <a16:creationId xmlns:a16="http://schemas.microsoft.com/office/drawing/2014/main" id="{81E4BD77-0869-ED8F-A0EB-CB0BD2164526}"/>
                </a:ext>
              </a:extLst>
            </p:cNvPr>
            <p:cNvSpPr/>
            <p:nvPr/>
          </p:nvSpPr>
          <p:spPr>
            <a:xfrm>
              <a:off x="4538086" y="2673551"/>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2;p12">
              <a:extLst>
                <a:ext uri="{FF2B5EF4-FFF2-40B4-BE49-F238E27FC236}">
                  <a16:creationId xmlns:a16="http://schemas.microsoft.com/office/drawing/2014/main" id="{DDF479D4-8FD3-6A43-C9C6-A0F50F3BBEB2}"/>
                </a:ext>
              </a:extLst>
            </p:cNvPr>
            <p:cNvSpPr/>
            <p:nvPr/>
          </p:nvSpPr>
          <p:spPr>
            <a:xfrm>
              <a:off x="4538086" y="3989569"/>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433;p12">
              <a:extLst>
                <a:ext uri="{FF2B5EF4-FFF2-40B4-BE49-F238E27FC236}">
                  <a16:creationId xmlns:a16="http://schemas.microsoft.com/office/drawing/2014/main" id="{664DD738-6606-AFA7-52AF-352DAA6793D3}"/>
                </a:ext>
              </a:extLst>
            </p:cNvPr>
            <p:cNvGrpSpPr/>
            <p:nvPr/>
          </p:nvGrpSpPr>
          <p:grpSpPr>
            <a:xfrm rot="16200000">
              <a:off x="8385497" y="-215209"/>
              <a:ext cx="840116" cy="6315692"/>
              <a:chOff x="0" y="0"/>
              <a:chExt cx="3304540" cy="28512680"/>
            </a:xfrm>
          </p:grpSpPr>
          <p:sp>
            <p:nvSpPr>
              <p:cNvPr id="56" name="Google Shape;434;p12">
                <a:extLst>
                  <a:ext uri="{FF2B5EF4-FFF2-40B4-BE49-F238E27FC236}">
                    <a16:creationId xmlns:a16="http://schemas.microsoft.com/office/drawing/2014/main" id="{FF5DF666-A920-FFC2-7889-35B1C703F554}"/>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57" name="Google Shape;435;p12">
                <a:extLst>
                  <a:ext uri="{FF2B5EF4-FFF2-40B4-BE49-F238E27FC236}">
                    <a16:creationId xmlns:a16="http://schemas.microsoft.com/office/drawing/2014/main" id="{C164A58D-07CC-9927-46BB-2646A8E1A332}"/>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40000"/>
                  <a:lumOff val="60000"/>
                </a:schemeClr>
              </a:solidFill>
              <a:ln>
                <a:noFill/>
              </a:ln>
            </p:spPr>
            <p:txBody>
              <a:bodyPr/>
              <a:lstStyle/>
              <a:p>
                <a:endParaRPr lang="en-US"/>
              </a:p>
            </p:txBody>
          </p:sp>
        </p:grpSp>
        <p:grpSp>
          <p:nvGrpSpPr>
            <p:cNvPr id="31" name="Google Shape;436;p12">
              <a:extLst>
                <a:ext uri="{FF2B5EF4-FFF2-40B4-BE49-F238E27FC236}">
                  <a16:creationId xmlns:a16="http://schemas.microsoft.com/office/drawing/2014/main" id="{B8D1ED79-AD73-CBF2-6A48-DAB810F38A4C}"/>
                </a:ext>
              </a:extLst>
            </p:cNvPr>
            <p:cNvGrpSpPr/>
            <p:nvPr/>
          </p:nvGrpSpPr>
          <p:grpSpPr>
            <a:xfrm rot="16200000">
              <a:off x="8266745" y="1047177"/>
              <a:ext cx="840116" cy="6705602"/>
              <a:chOff x="-8" y="-701606"/>
              <a:chExt cx="3304540" cy="30272966"/>
            </a:xfrm>
          </p:grpSpPr>
          <p:sp>
            <p:nvSpPr>
              <p:cNvPr id="54" name="Google Shape;437;p12">
                <a:extLst>
                  <a:ext uri="{FF2B5EF4-FFF2-40B4-BE49-F238E27FC236}">
                    <a16:creationId xmlns:a16="http://schemas.microsoft.com/office/drawing/2014/main" id="{2E57B347-10D3-C7A4-3883-CA9C45BE5EE6}"/>
                  </a:ext>
                </a:extLst>
              </p:cNvPr>
              <p:cNvSpPr/>
              <p:nvPr/>
            </p:nvSpPr>
            <p:spPr>
              <a:xfrm>
                <a:off x="127008" y="-701606"/>
                <a:ext cx="3051809" cy="30272963"/>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55" name="Google Shape;438;p12">
                <a:extLst>
                  <a:ext uri="{FF2B5EF4-FFF2-40B4-BE49-F238E27FC236}">
                    <a16:creationId xmlns:a16="http://schemas.microsoft.com/office/drawing/2014/main" id="{741DA065-94E6-02EB-5685-BB4B993ACF53}"/>
                  </a:ext>
                </a:extLst>
              </p:cNvPr>
              <p:cNvSpPr/>
              <p:nvPr/>
            </p:nvSpPr>
            <p:spPr>
              <a:xfrm>
                <a:off x="-8" y="-661389"/>
                <a:ext cx="3304540" cy="30232749"/>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60000"/>
                  <a:lumOff val="40000"/>
                </a:schemeClr>
              </a:solidFill>
              <a:ln>
                <a:noFill/>
              </a:ln>
            </p:spPr>
            <p:txBody>
              <a:bodyPr/>
              <a:lstStyle/>
              <a:p>
                <a:endParaRPr lang="en-US"/>
              </a:p>
            </p:txBody>
          </p:sp>
        </p:grpSp>
        <p:sp>
          <p:nvSpPr>
            <p:cNvPr id="32" name="Google Shape;440;p12">
              <a:extLst>
                <a:ext uri="{FF2B5EF4-FFF2-40B4-BE49-F238E27FC236}">
                  <a16:creationId xmlns:a16="http://schemas.microsoft.com/office/drawing/2014/main" id="{6E3DEECD-511F-0A5F-B143-F16E75965F7D}"/>
                </a:ext>
              </a:extLst>
            </p:cNvPr>
            <p:cNvSpPr txBox="1"/>
            <p:nvPr/>
          </p:nvSpPr>
          <p:spPr>
            <a:xfrm>
              <a:off x="4921172" y="1321004"/>
              <a:ext cx="6315692" cy="1023713"/>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US" sz="2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ETA Estimation Using Machine Learning</a:t>
              </a:r>
              <a:endParaRPr lang="en-US" sz="2400" kern="100" dirty="0">
                <a:solidFill>
                  <a:schemeClr val="bg1"/>
                </a:solidFill>
                <a:effectLst/>
                <a:latin typeface="Aptos" panose="020B0004020202020204" pitchFamily="34" charset="0"/>
                <a:ea typeface="Aptos" panose="020B0004020202020204" pitchFamily="34" charset="0"/>
                <a:cs typeface="Arial Unicode MS"/>
              </a:endParaRPr>
            </a:p>
            <a:p>
              <a:pPr marL="0" marR="0" lvl="0" indent="0" algn="ctr" rtl="0">
                <a:lnSpc>
                  <a:spcPct val="140008"/>
                </a:lnSpc>
                <a:spcBef>
                  <a:spcPts val="0"/>
                </a:spcBef>
                <a:spcAft>
                  <a:spcPts val="0"/>
                </a:spcAft>
                <a:buNone/>
              </a:pPr>
              <a:endParaRPr sz="1700" dirty="0">
                <a:solidFill>
                  <a:schemeClr val="bg1"/>
                </a:solidFill>
              </a:endParaRPr>
            </a:p>
          </p:txBody>
        </p:sp>
        <p:sp>
          <p:nvSpPr>
            <p:cNvPr id="33" name="Google Shape;444;p12">
              <a:extLst>
                <a:ext uri="{FF2B5EF4-FFF2-40B4-BE49-F238E27FC236}">
                  <a16:creationId xmlns:a16="http://schemas.microsoft.com/office/drawing/2014/main" id="{B858535E-B96A-2D79-D41A-FECE8DECF0A9}"/>
                </a:ext>
              </a:extLst>
            </p:cNvPr>
            <p:cNvSpPr txBox="1"/>
            <p:nvPr/>
          </p:nvSpPr>
          <p:spPr>
            <a:xfrm>
              <a:off x="932014" y="2715572"/>
              <a:ext cx="2107823" cy="2467393"/>
            </a:xfrm>
            <a:prstGeom prst="rect">
              <a:avLst/>
            </a:prstGeom>
            <a:noFill/>
            <a:ln>
              <a:noFill/>
            </a:ln>
          </p:spPr>
          <p:txBody>
            <a:bodyPr spcFirstLastPara="1" wrap="square" lIns="0" tIns="0" rIns="0" bIns="0" anchor="t" anchorCtr="0">
              <a:spAutoFit/>
            </a:bodyPr>
            <a:lstStyle/>
            <a:p>
              <a:pPr>
                <a:lnSpc>
                  <a:spcPct val="107000"/>
                </a:lnSpc>
                <a:spcAft>
                  <a:spcPts val="800"/>
                </a:spcAft>
              </a:pPr>
              <a:r>
                <a:rPr lang="en-US" sz="1200" b="1" kern="100" dirty="0">
                  <a:effectLst/>
                  <a:latin typeface="Aptos" panose="020B0004020202020204" pitchFamily="34" charset="0"/>
                  <a:ea typeface="Aptos" panose="020B0004020202020204" pitchFamily="34" charset="0"/>
                  <a:cs typeface="Iskoola Pota" panose="020B0502040204020203" pitchFamily="34" charset="0"/>
                </a:rPr>
                <a:t>Develop an intelligent transportation tracking system that provides real-time vehicle tracking, estimated arrival times, and accessibility features to enhance user convenience and satisfaction.</a:t>
              </a:r>
            </a:p>
            <a:p>
              <a:pPr marL="0" marR="0">
                <a:lnSpc>
                  <a:spcPct val="107000"/>
                </a:lnSpc>
                <a:spcBef>
                  <a:spcPts val="0"/>
                </a:spcBef>
                <a:spcAft>
                  <a:spcPts val="800"/>
                </a:spcAft>
              </a:pPr>
              <a:endParaRPr lang="en-US" sz="1800" b="1" kern="100" dirty="0">
                <a:effectLst/>
                <a:latin typeface="Aptos" panose="020B0004020202020204" pitchFamily="34" charset="0"/>
                <a:ea typeface="Aptos" panose="020B0004020202020204" pitchFamily="34" charset="0"/>
                <a:cs typeface="Arial Unicode MS"/>
              </a:endParaRPr>
            </a:p>
          </p:txBody>
        </p:sp>
        <p:sp>
          <p:nvSpPr>
            <p:cNvPr id="34" name="Google Shape;447;p12">
              <a:extLst>
                <a:ext uri="{FF2B5EF4-FFF2-40B4-BE49-F238E27FC236}">
                  <a16:creationId xmlns:a16="http://schemas.microsoft.com/office/drawing/2014/main" id="{EB9E7114-E318-4283-8A53-F111C802C336}"/>
                </a:ext>
              </a:extLst>
            </p:cNvPr>
            <p:cNvSpPr/>
            <p:nvPr/>
          </p:nvSpPr>
          <p:spPr>
            <a:xfrm>
              <a:off x="3845448" y="525531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48;p12">
              <a:extLst>
                <a:ext uri="{FF2B5EF4-FFF2-40B4-BE49-F238E27FC236}">
                  <a16:creationId xmlns:a16="http://schemas.microsoft.com/office/drawing/2014/main" id="{B9EFC3BE-D67F-30AE-6546-FFB7974FC0C0}"/>
                </a:ext>
              </a:extLst>
            </p:cNvPr>
            <p:cNvSpPr/>
            <p:nvPr/>
          </p:nvSpPr>
          <p:spPr>
            <a:xfrm>
              <a:off x="3988118" y="5406855"/>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49;p12">
              <a:extLst>
                <a:ext uri="{FF2B5EF4-FFF2-40B4-BE49-F238E27FC236}">
                  <a16:creationId xmlns:a16="http://schemas.microsoft.com/office/drawing/2014/main" id="{2C12E3EC-9668-4591-406C-5A69867D1659}"/>
                </a:ext>
              </a:extLst>
            </p:cNvPr>
            <p:cNvGrpSpPr/>
            <p:nvPr/>
          </p:nvGrpSpPr>
          <p:grpSpPr>
            <a:xfrm rot="16200000">
              <a:off x="7835528" y="2518096"/>
              <a:ext cx="840116" cy="6315692"/>
              <a:chOff x="0" y="0"/>
              <a:chExt cx="3304540" cy="28512680"/>
            </a:xfrm>
          </p:grpSpPr>
          <p:sp>
            <p:nvSpPr>
              <p:cNvPr id="52" name="Google Shape;450;p12">
                <a:extLst>
                  <a:ext uri="{FF2B5EF4-FFF2-40B4-BE49-F238E27FC236}">
                    <a16:creationId xmlns:a16="http://schemas.microsoft.com/office/drawing/2014/main" id="{32E340FF-8200-2A39-4451-4CE5AD48A852}"/>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53" name="Google Shape;451;p12">
                <a:extLst>
                  <a:ext uri="{FF2B5EF4-FFF2-40B4-BE49-F238E27FC236}">
                    <a16:creationId xmlns:a16="http://schemas.microsoft.com/office/drawing/2014/main" id="{582DFCD3-4B20-4330-AE5B-361BCB77FF07}"/>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accent1">
                  <a:lumMod val="60000"/>
                  <a:lumOff val="40000"/>
                </a:schemeClr>
              </a:solidFill>
              <a:ln>
                <a:noFill/>
              </a:ln>
            </p:spPr>
            <p:txBody>
              <a:bodyPr/>
              <a:lstStyle/>
              <a:p>
                <a:endParaRPr lang="en-US"/>
              </a:p>
            </p:txBody>
          </p:sp>
        </p:grpSp>
        <p:sp>
          <p:nvSpPr>
            <p:cNvPr id="37" name="Google Shape;453;p12">
              <a:extLst>
                <a:ext uri="{FF2B5EF4-FFF2-40B4-BE49-F238E27FC236}">
                  <a16:creationId xmlns:a16="http://schemas.microsoft.com/office/drawing/2014/main" id="{997F1A04-02D1-BAFC-D2B2-95710577402E}"/>
                </a:ext>
              </a:extLst>
            </p:cNvPr>
            <p:cNvSpPr/>
            <p:nvPr/>
          </p:nvSpPr>
          <p:spPr>
            <a:xfrm>
              <a:off x="2979504" y="4765902"/>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456;p12">
              <a:extLst>
                <a:ext uri="{FF2B5EF4-FFF2-40B4-BE49-F238E27FC236}">
                  <a16:creationId xmlns:a16="http://schemas.microsoft.com/office/drawing/2014/main" id="{C8F0D76B-F15A-6CFA-1F2B-73264D97CB14}"/>
                </a:ext>
              </a:extLst>
            </p:cNvPr>
            <p:cNvCxnSpPr>
              <a:cxnSpLocks/>
            </p:cNvCxnSpPr>
            <p:nvPr/>
          </p:nvCxnSpPr>
          <p:spPr>
            <a:xfrm rot="10800000" flipH="1">
              <a:off x="3116428" y="1950831"/>
              <a:ext cx="821797" cy="571180"/>
            </a:xfrm>
            <a:prstGeom prst="straightConnector1">
              <a:avLst/>
            </a:prstGeom>
            <a:noFill/>
            <a:ln w="9525" cap="flat" cmpd="sng">
              <a:solidFill>
                <a:srgbClr val="17365D"/>
              </a:solidFill>
              <a:prstDash val="solid"/>
              <a:round/>
              <a:headEnd type="none" w="sm" len="sm"/>
              <a:tailEnd type="none" w="sm" len="sm"/>
            </a:ln>
          </p:spPr>
        </p:cxnSp>
        <p:cxnSp>
          <p:nvCxnSpPr>
            <p:cNvPr id="39" name="Google Shape;457;p12">
              <a:extLst>
                <a:ext uri="{FF2B5EF4-FFF2-40B4-BE49-F238E27FC236}">
                  <a16:creationId xmlns:a16="http://schemas.microsoft.com/office/drawing/2014/main" id="{0560738A-1CD1-30A1-8DF9-F47530C871CD}"/>
                </a:ext>
              </a:extLst>
            </p:cNvPr>
            <p:cNvCxnSpPr>
              <a:cxnSpLocks/>
            </p:cNvCxnSpPr>
            <p:nvPr/>
          </p:nvCxnSpPr>
          <p:spPr>
            <a:xfrm rot="10800000" flipH="1">
              <a:off x="3477152" y="2997411"/>
              <a:ext cx="972695" cy="219092"/>
            </a:xfrm>
            <a:prstGeom prst="straightConnector1">
              <a:avLst/>
            </a:prstGeom>
            <a:noFill/>
            <a:ln w="9525" cap="flat" cmpd="sng">
              <a:solidFill>
                <a:srgbClr val="97B853"/>
              </a:solidFill>
              <a:prstDash val="solid"/>
              <a:round/>
              <a:headEnd type="none" w="sm" len="sm"/>
              <a:tailEnd type="none" w="sm" len="sm"/>
            </a:ln>
          </p:spPr>
        </p:cxnSp>
        <p:cxnSp>
          <p:nvCxnSpPr>
            <p:cNvPr id="40" name="Google Shape;458;p12">
              <a:extLst>
                <a:ext uri="{FF2B5EF4-FFF2-40B4-BE49-F238E27FC236}">
                  <a16:creationId xmlns:a16="http://schemas.microsoft.com/office/drawing/2014/main" id="{7066B519-0CE8-2703-0C71-AC8C686F297C}"/>
                </a:ext>
              </a:extLst>
            </p:cNvPr>
            <p:cNvCxnSpPr>
              <a:cxnSpLocks/>
            </p:cNvCxnSpPr>
            <p:nvPr/>
          </p:nvCxnSpPr>
          <p:spPr>
            <a:xfrm>
              <a:off x="3446855" y="4112621"/>
              <a:ext cx="980709" cy="107051"/>
            </a:xfrm>
            <a:prstGeom prst="straightConnector1">
              <a:avLst/>
            </a:prstGeom>
            <a:noFill/>
            <a:ln w="9525" cap="flat" cmpd="sng">
              <a:solidFill>
                <a:srgbClr val="17365D"/>
              </a:solidFill>
              <a:prstDash val="solid"/>
              <a:round/>
              <a:headEnd type="none" w="sm" len="sm"/>
              <a:tailEnd type="none" w="sm" len="sm"/>
            </a:ln>
          </p:spPr>
        </p:cxnSp>
        <p:cxnSp>
          <p:nvCxnSpPr>
            <p:cNvPr id="41" name="Google Shape;459;p12">
              <a:extLst>
                <a:ext uri="{FF2B5EF4-FFF2-40B4-BE49-F238E27FC236}">
                  <a16:creationId xmlns:a16="http://schemas.microsoft.com/office/drawing/2014/main" id="{233B2A3C-719E-49B3-03EF-629B4475B780}"/>
                </a:ext>
              </a:extLst>
            </p:cNvPr>
            <p:cNvCxnSpPr>
              <a:cxnSpLocks/>
            </p:cNvCxnSpPr>
            <p:nvPr/>
          </p:nvCxnSpPr>
          <p:spPr>
            <a:xfrm>
              <a:off x="3158588" y="4926800"/>
              <a:ext cx="783997" cy="559733"/>
            </a:xfrm>
            <a:prstGeom prst="straightConnector1">
              <a:avLst/>
            </a:prstGeom>
            <a:noFill/>
            <a:ln w="9525" cap="flat" cmpd="sng">
              <a:solidFill>
                <a:srgbClr val="97B853"/>
              </a:solidFill>
              <a:prstDash val="solid"/>
              <a:round/>
              <a:headEnd type="none" w="sm" len="sm"/>
              <a:tailEnd type="none" w="sm" len="sm"/>
            </a:ln>
          </p:spPr>
        </p:cxnSp>
        <p:sp>
          <p:nvSpPr>
            <p:cNvPr id="42" name="Google Shape;440;p12">
              <a:extLst>
                <a:ext uri="{FF2B5EF4-FFF2-40B4-BE49-F238E27FC236}">
                  <a16:creationId xmlns:a16="http://schemas.microsoft.com/office/drawing/2014/main" id="{4C28A04D-69BD-408C-3839-A161A1B24543}"/>
                </a:ext>
              </a:extLst>
            </p:cNvPr>
            <p:cNvSpPr txBox="1"/>
            <p:nvPr/>
          </p:nvSpPr>
          <p:spPr>
            <a:xfrm>
              <a:off x="5505039" y="2606990"/>
              <a:ext cx="6315693" cy="1072106"/>
            </a:xfrm>
            <a:prstGeom prst="rect">
              <a:avLst/>
            </a:prstGeom>
            <a:noFill/>
            <a:ln>
              <a:noFill/>
            </a:ln>
          </p:spPr>
          <p:txBody>
            <a:bodyPr spcFirstLastPara="1" wrap="square" lIns="0" tIns="0" rIns="0" bIns="0" anchor="t" anchorCtr="0">
              <a:spAutoFit/>
            </a:bodyPr>
            <a:lstStyle/>
            <a:p>
              <a:pPr algn="ctr">
                <a:lnSpc>
                  <a:spcPct val="140008"/>
                </a:lnSpc>
              </a:pPr>
              <a:r>
                <a:rPr lang="en-US" sz="2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User-Friendly Interface</a:t>
              </a:r>
              <a:endParaRPr lang="en-US" sz="2400" kern="100" dirty="0">
                <a:solidFill>
                  <a:schemeClr val="bg1"/>
                </a:solidFill>
                <a:effectLst/>
                <a:latin typeface="Aptos" panose="020B0004020202020204" pitchFamily="34" charset="0"/>
                <a:ea typeface="Aptos" panose="020B0004020202020204" pitchFamily="34" charset="0"/>
                <a:cs typeface="Arial Unicode MS"/>
              </a:endParaRPr>
            </a:p>
            <a:p>
              <a:pPr algn="ctr">
                <a:lnSpc>
                  <a:spcPct val="140008"/>
                </a:lnSpc>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43" name="Google Shape;440;p12">
              <a:extLst>
                <a:ext uri="{FF2B5EF4-FFF2-40B4-BE49-F238E27FC236}">
                  <a16:creationId xmlns:a16="http://schemas.microsoft.com/office/drawing/2014/main" id="{0B040F40-907F-8D02-F15F-927F09F67A8C}"/>
                </a:ext>
              </a:extLst>
            </p:cNvPr>
            <p:cNvSpPr txBox="1"/>
            <p:nvPr/>
          </p:nvSpPr>
          <p:spPr>
            <a:xfrm>
              <a:off x="5200241" y="4112620"/>
              <a:ext cx="6705601" cy="1049239"/>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US" sz="2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Accessibility Features for visually impaired users</a:t>
              </a:r>
              <a:endParaRPr lang="en-US" sz="2300" kern="100" dirty="0">
                <a:solidFill>
                  <a:schemeClr val="bg1"/>
                </a:solidFill>
                <a:effectLst/>
                <a:latin typeface="Aptos" panose="020B0004020202020204" pitchFamily="34" charset="0"/>
                <a:ea typeface="Aptos" panose="020B0004020202020204" pitchFamily="34" charset="0"/>
                <a:cs typeface="Arial Unicode MS"/>
              </a:endParaRPr>
            </a:p>
            <a:p>
              <a:pPr algn="ctr">
                <a:lnSpc>
                  <a:spcPct val="140008"/>
                </a:lnSpc>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44" name="Google Shape;440;p12">
              <a:extLst>
                <a:ext uri="{FF2B5EF4-FFF2-40B4-BE49-F238E27FC236}">
                  <a16:creationId xmlns:a16="http://schemas.microsoft.com/office/drawing/2014/main" id="{6D6321E4-9B96-D21F-42F4-0A9F4FDE60DD}"/>
                </a:ext>
              </a:extLst>
            </p:cNvPr>
            <p:cNvSpPr txBox="1"/>
            <p:nvPr/>
          </p:nvSpPr>
          <p:spPr>
            <a:xfrm>
              <a:off x="4853774" y="5451165"/>
              <a:ext cx="6450488" cy="589765"/>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US" sz="2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Chatbot Integration</a:t>
              </a:r>
            </a:p>
          </p:txBody>
        </p:sp>
        <p:grpSp>
          <p:nvGrpSpPr>
            <p:cNvPr id="45" name="Google Shape;426;p12">
              <a:extLst>
                <a:ext uri="{FF2B5EF4-FFF2-40B4-BE49-F238E27FC236}">
                  <a16:creationId xmlns:a16="http://schemas.microsoft.com/office/drawing/2014/main" id="{71AEDCD2-58D4-8C52-3753-381A409BD0C9}"/>
                </a:ext>
              </a:extLst>
            </p:cNvPr>
            <p:cNvGrpSpPr/>
            <p:nvPr/>
          </p:nvGrpSpPr>
          <p:grpSpPr>
            <a:xfrm rot="16200000">
              <a:off x="6550095" y="-2567378"/>
              <a:ext cx="840116" cy="6249409"/>
              <a:chOff x="-2" y="7"/>
              <a:chExt cx="3304540" cy="28213433"/>
            </a:xfrm>
          </p:grpSpPr>
          <p:sp>
            <p:nvSpPr>
              <p:cNvPr id="50" name="Google Shape;427;p12">
                <a:extLst>
                  <a:ext uri="{FF2B5EF4-FFF2-40B4-BE49-F238E27FC236}">
                    <a16:creationId xmlns:a16="http://schemas.microsoft.com/office/drawing/2014/main" id="{808C265E-130C-ABA3-550C-BC2823E3B141}"/>
                  </a:ext>
                </a:extLst>
              </p:cNvPr>
              <p:cNvSpPr/>
              <p:nvPr/>
            </p:nvSpPr>
            <p:spPr>
              <a:xfrm>
                <a:off x="64380" y="388914"/>
                <a:ext cx="3051809" cy="27824526"/>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dirty="0"/>
              </a:p>
            </p:txBody>
          </p:sp>
          <p:sp>
            <p:nvSpPr>
              <p:cNvPr id="51" name="Google Shape;428;p12">
                <a:extLst>
                  <a:ext uri="{FF2B5EF4-FFF2-40B4-BE49-F238E27FC236}">
                    <a16:creationId xmlns:a16="http://schemas.microsoft.com/office/drawing/2014/main" id="{276490C3-EFD1-AEB8-1761-2346B17836B1}"/>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46" name="Google Shape;440;p12">
              <a:extLst>
                <a:ext uri="{FF2B5EF4-FFF2-40B4-BE49-F238E27FC236}">
                  <a16:creationId xmlns:a16="http://schemas.microsoft.com/office/drawing/2014/main" id="{A78131BA-63BC-B449-6289-4AD91B4811D1}"/>
                </a:ext>
              </a:extLst>
            </p:cNvPr>
            <p:cNvSpPr txBox="1"/>
            <p:nvPr/>
          </p:nvSpPr>
          <p:spPr>
            <a:xfrm>
              <a:off x="4109175" y="221055"/>
              <a:ext cx="6923215" cy="1023713"/>
            </a:xfrm>
            <a:prstGeom prst="rect">
              <a:avLst/>
            </a:prstGeom>
            <a:noFill/>
            <a:ln>
              <a:noFill/>
            </a:ln>
          </p:spPr>
          <p:txBody>
            <a:bodyPr spcFirstLastPara="1" wrap="square" lIns="0" tIns="0" rIns="0" bIns="0" anchor="t" anchorCtr="0">
              <a:spAutoFit/>
            </a:bodyPr>
            <a:lstStyle/>
            <a:p>
              <a:pPr marR="0" lvl="0">
                <a:lnSpc>
                  <a:spcPct val="107000"/>
                </a:lnSpc>
                <a:spcBef>
                  <a:spcPts val="0"/>
                </a:spcBef>
                <a:spcAft>
                  <a:spcPts val="800"/>
                </a:spcAft>
              </a:pPr>
              <a:r>
                <a:rPr lang="en-US" sz="2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Real-Time Vehicle Tracking</a:t>
              </a:r>
            </a:p>
            <a:p>
              <a:pPr marL="0" marR="0" lvl="0" indent="0" algn="ctr" rtl="0">
                <a:lnSpc>
                  <a:spcPct val="140008"/>
                </a:lnSpc>
                <a:spcBef>
                  <a:spcPts val="0"/>
                </a:spcBef>
                <a:spcAft>
                  <a:spcPts val="0"/>
                </a:spcAft>
                <a:buNone/>
              </a:pPr>
              <a:endParaRPr sz="1700" dirty="0">
                <a:solidFill>
                  <a:schemeClr val="bg1"/>
                </a:solidFill>
              </a:endParaRPr>
            </a:p>
          </p:txBody>
        </p:sp>
        <p:sp>
          <p:nvSpPr>
            <p:cNvPr id="47" name="Google Shape;431;p12">
              <a:extLst>
                <a:ext uri="{FF2B5EF4-FFF2-40B4-BE49-F238E27FC236}">
                  <a16:creationId xmlns:a16="http://schemas.microsoft.com/office/drawing/2014/main" id="{C0799B22-8D77-29B2-2E60-A6885C14DBC3}"/>
                </a:ext>
              </a:extLst>
            </p:cNvPr>
            <p:cNvSpPr/>
            <p:nvPr/>
          </p:nvSpPr>
          <p:spPr>
            <a:xfrm>
              <a:off x="2831128" y="525791"/>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56;p12">
              <a:extLst>
                <a:ext uri="{FF2B5EF4-FFF2-40B4-BE49-F238E27FC236}">
                  <a16:creationId xmlns:a16="http://schemas.microsoft.com/office/drawing/2014/main" id="{1D58124C-0359-086F-9046-0BED009A6012}"/>
                </a:ext>
              </a:extLst>
            </p:cNvPr>
            <p:cNvCxnSpPr>
              <a:cxnSpLocks/>
            </p:cNvCxnSpPr>
            <p:nvPr/>
          </p:nvCxnSpPr>
          <p:spPr>
            <a:xfrm flipV="1">
              <a:off x="2404591" y="977386"/>
              <a:ext cx="420404" cy="736205"/>
            </a:xfrm>
            <a:prstGeom prst="straightConnector1">
              <a:avLst/>
            </a:prstGeom>
            <a:noFill/>
            <a:ln w="9525" cap="flat" cmpd="sng">
              <a:solidFill>
                <a:srgbClr val="17365D"/>
              </a:solidFill>
              <a:prstDash val="solid"/>
              <a:round/>
              <a:headEnd type="none" w="sm" len="sm"/>
              <a:tailEnd type="none" w="sm" len="sm"/>
            </a:ln>
          </p:spPr>
        </p:cxnSp>
        <p:sp>
          <p:nvSpPr>
            <p:cNvPr id="49" name="Google Shape;424;p12">
              <a:extLst>
                <a:ext uri="{FF2B5EF4-FFF2-40B4-BE49-F238E27FC236}">
                  <a16:creationId xmlns:a16="http://schemas.microsoft.com/office/drawing/2014/main" id="{2CCEA400-9BCE-E674-771E-D7A032C7B9C8}"/>
                </a:ext>
              </a:extLst>
            </p:cNvPr>
            <p:cNvSpPr/>
            <p:nvPr/>
          </p:nvSpPr>
          <p:spPr>
            <a:xfrm>
              <a:off x="2250232" y="1705214"/>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Rectangle 6">
            <a:extLst>
              <a:ext uri="{FF2B5EF4-FFF2-40B4-BE49-F238E27FC236}">
                <a16:creationId xmlns:a16="http://schemas.microsoft.com/office/drawing/2014/main" id="{9E7F6045-F7BA-F5BD-F24E-DA12A457E2E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2201834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pic>
        <p:nvPicPr>
          <p:cNvPr id="13" name="Picture 12">
            <a:extLst>
              <a:ext uri="{FF2B5EF4-FFF2-40B4-BE49-F238E27FC236}">
                <a16:creationId xmlns:a16="http://schemas.microsoft.com/office/drawing/2014/main" id="{19F738D1-ADEB-096D-6A31-B5C39C18A4B2}"/>
              </a:ext>
            </a:extLst>
          </p:cNvPr>
          <p:cNvPicPr>
            <a:picLocks noChangeAspect="1"/>
          </p:cNvPicPr>
          <p:nvPr/>
        </p:nvPicPr>
        <p:blipFill>
          <a:blip r:embed="rId4"/>
          <a:stretch>
            <a:fillRect/>
          </a:stretch>
        </p:blipFill>
        <p:spPr>
          <a:xfrm>
            <a:off x="4495800" y="317017"/>
            <a:ext cx="10528705" cy="1530229"/>
          </a:xfrm>
          <a:prstGeom prst="rect">
            <a:avLst/>
          </a:prstGeom>
        </p:spPr>
      </p:pic>
      <p:pic>
        <p:nvPicPr>
          <p:cNvPr id="8" name="Picture 7" descr="A diagram of a diagram">
            <a:extLst>
              <a:ext uri="{FF2B5EF4-FFF2-40B4-BE49-F238E27FC236}">
                <a16:creationId xmlns:a16="http://schemas.microsoft.com/office/drawing/2014/main" id="{AFD4DE2E-B53A-4613-4375-5F8E9BE450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1219200"/>
            <a:ext cx="9555889" cy="4419599"/>
          </a:xfrm>
          <a:prstGeom prst="rect">
            <a:avLst/>
          </a:prstGeom>
          <a:ln>
            <a:solidFill>
              <a:schemeClr val="accent1"/>
            </a:solid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90F3E8CA-AE8D-58BC-3940-141CDD82169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1452498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05B7D-56EF-540D-129C-BCAD017D97B3}"/>
            </a:ext>
          </a:extLst>
        </p:cNvPr>
        <p:cNvGrpSpPr/>
        <p:nvPr/>
      </p:nvGrpSpPr>
      <p:grpSpPr>
        <a:xfrm>
          <a:off x="0" y="0"/>
          <a:ext cx="0" cy="0"/>
          <a:chOff x="0" y="0"/>
          <a:chExt cx="0" cy="0"/>
        </a:xfrm>
      </p:grpSpPr>
      <p:sp>
        <p:nvSpPr>
          <p:cNvPr id="2" name="Freeform 9">
            <a:extLst>
              <a:ext uri="{FF2B5EF4-FFF2-40B4-BE49-F238E27FC236}">
                <a16:creationId xmlns:a16="http://schemas.microsoft.com/office/drawing/2014/main" id="{A788E503-D27A-0330-8145-A5D4E0E08F12}"/>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58FF05ED-61B5-5287-B1F2-258D0A623674}"/>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Rectangle 2">
            <a:extLst>
              <a:ext uri="{FF2B5EF4-FFF2-40B4-BE49-F238E27FC236}">
                <a16:creationId xmlns:a16="http://schemas.microsoft.com/office/drawing/2014/main" id="{C6DA0F26-D690-59F7-AF7F-A0C0E8F21F9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4" name="TextBox 3">
            <a:extLst>
              <a:ext uri="{FF2B5EF4-FFF2-40B4-BE49-F238E27FC236}">
                <a16:creationId xmlns:a16="http://schemas.microsoft.com/office/drawing/2014/main" id="{1CB28819-C708-BD06-E4F8-2AA30BE9CE53}"/>
              </a:ext>
            </a:extLst>
          </p:cNvPr>
          <p:cNvSpPr txBox="1"/>
          <p:nvPr/>
        </p:nvSpPr>
        <p:spPr>
          <a:xfrm>
            <a:off x="1493393" y="235414"/>
            <a:ext cx="2917372" cy="646331"/>
          </a:xfrm>
          <a:prstGeom prst="rect">
            <a:avLst/>
          </a:prstGeom>
          <a:noFill/>
        </p:spPr>
        <p:txBody>
          <a:bodyPr wrap="square" rtlCol="0">
            <a:spAutoFit/>
          </a:bodyPr>
          <a:lstStyle/>
          <a:p>
            <a:r>
              <a:rPr lang="en-US" sz="3600" b="1" dirty="0">
                <a:latin typeface="Adobe Devanagari"/>
              </a:rPr>
              <a:t>Flow Chart</a:t>
            </a:r>
          </a:p>
        </p:txBody>
      </p:sp>
      <p:pic>
        <p:nvPicPr>
          <p:cNvPr id="7" name="Picture 6" descr="A diagram of a flowchart&#10;&#10;Description automatically generated">
            <a:extLst>
              <a:ext uri="{FF2B5EF4-FFF2-40B4-BE49-F238E27FC236}">
                <a16:creationId xmlns:a16="http://schemas.microsoft.com/office/drawing/2014/main" id="{93A96023-B79E-0F35-1EB3-C0F44D445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323669"/>
            <a:ext cx="5711995" cy="6169205"/>
          </a:xfrm>
          <a:prstGeom prst="rect">
            <a:avLst/>
          </a:prstGeom>
        </p:spPr>
      </p:pic>
    </p:spTree>
    <p:extLst>
      <p:ext uri="{BB962C8B-B14F-4D97-AF65-F5344CB8AC3E}">
        <p14:creationId xmlns:p14="http://schemas.microsoft.com/office/powerpoint/2010/main" val="3999128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
            <a:extLst>
              <a:ext uri="{FF2B5EF4-FFF2-40B4-BE49-F238E27FC236}">
                <a16:creationId xmlns:a16="http://schemas.microsoft.com/office/drawing/2014/main" id="{507EB19F-D8A4-D6C2-6C18-59291FB4EFBE}"/>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7" name="Freeform 10">
            <a:extLst>
              <a:ext uri="{FF2B5EF4-FFF2-40B4-BE49-F238E27FC236}">
                <a16:creationId xmlns:a16="http://schemas.microsoft.com/office/drawing/2014/main" id="{5D015834-0A32-7A2E-3297-88C9196D6374}"/>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4"/>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8" name="Title 4">
            <a:extLst>
              <a:ext uri="{FF2B5EF4-FFF2-40B4-BE49-F238E27FC236}">
                <a16:creationId xmlns:a16="http://schemas.microsoft.com/office/drawing/2014/main" id="{011234FB-3880-C98A-9A78-586CC695831A}"/>
              </a:ext>
            </a:extLst>
          </p:cNvPr>
          <p:cNvSpPr txBox="1">
            <a:spLocks/>
          </p:cNvSpPr>
          <p:nvPr/>
        </p:nvSpPr>
        <p:spPr>
          <a:xfrm>
            <a:off x="1606880" y="3810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Technologies to be used</a:t>
            </a:r>
          </a:p>
        </p:txBody>
      </p:sp>
      <p:sp>
        <p:nvSpPr>
          <p:cNvPr id="9" name="Google Shape;479;p14">
            <a:extLst>
              <a:ext uri="{FF2B5EF4-FFF2-40B4-BE49-F238E27FC236}">
                <a16:creationId xmlns:a16="http://schemas.microsoft.com/office/drawing/2014/main" id="{23CB883E-EF8E-3CD7-ECFA-EB5914612B5A}"/>
              </a:ext>
            </a:extLst>
          </p:cNvPr>
          <p:cNvSpPr/>
          <p:nvPr/>
        </p:nvSpPr>
        <p:spPr>
          <a:xfrm>
            <a:off x="1627888" y="1602233"/>
            <a:ext cx="3159303"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mbria"/>
              <a:ea typeface="+mn-ea"/>
              <a:cs typeface="+mn-cs"/>
            </a:endParaRPr>
          </a:p>
        </p:txBody>
      </p:sp>
      <p:sp>
        <p:nvSpPr>
          <p:cNvPr id="10" name="Google Shape;481;p14">
            <a:extLst>
              <a:ext uri="{FF2B5EF4-FFF2-40B4-BE49-F238E27FC236}">
                <a16:creationId xmlns:a16="http://schemas.microsoft.com/office/drawing/2014/main" id="{B55EDEE1-7E18-0A85-86BF-0E015CBBBDF5}"/>
              </a:ext>
            </a:extLst>
          </p:cNvPr>
          <p:cNvSpPr/>
          <p:nvPr/>
        </p:nvSpPr>
        <p:spPr>
          <a:xfrm>
            <a:off x="5035093" y="1610795"/>
            <a:ext cx="3159303"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mbria"/>
              <a:ea typeface="+mn-ea"/>
              <a:cs typeface="+mn-cs"/>
            </a:endParaRPr>
          </a:p>
        </p:txBody>
      </p:sp>
      <p:sp>
        <p:nvSpPr>
          <p:cNvPr id="11" name="Google Shape;486;p14">
            <a:extLst>
              <a:ext uri="{FF2B5EF4-FFF2-40B4-BE49-F238E27FC236}">
                <a16:creationId xmlns:a16="http://schemas.microsoft.com/office/drawing/2014/main" id="{F81D2BF4-4B63-F977-E3D2-BBC806596E8C}"/>
              </a:ext>
            </a:extLst>
          </p:cNvPr>
          <p:cNvSpPr/>
          <p:nvPr/>
        </p:nvSpPr>
        <p:spPr>
          <a:xfrm>
            <a:off x="1284133" y="1117489"/>
            <a:ext cx="645494" cy="6723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37716" r="-37765" b="-1343"/>
            </a:stretch>
          </a:blip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mbria"/>
              <a:ea typeface="+mn-ea"/>
              <a:cs typeface="+mn-cs"/>
            </a:endParaRPr>
          </a:p>
        </p:txBody>
      </p:sp>
      <p:sp>
        <p:nvSpPr>
          <p:cNvPr id="12" name="Google Shape;490;p14">
            <a:extLst>
              <a:ext uri="{FF2B5EF4-FFF2-40B4-BE49-F238E27FC236}">
                <a16:creationId xmlns:a16="http://schemas.microsoft.com/office/drawing/2014/main" id="{36F0296D-10FB-1055-B167-B2F366C25984}"/>
              </a:ext>
            </a:extLst>
          </p:cNvPr>
          <p:cNvSpPr/>
          <p:nvPr/>
        </p:nvSpPr>
        <p:spPr>
          <a:xfrm>
            <a:off x="4876800" y="1219200"/>
            <a:ext cx="635643" cy="662124"/>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l="-43524" t="-2801" r="-35072" b="-1677"/>
            </a:stretch>
          </a:blip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mbria"/>
              <a:ea typeface="+mn-ea"/>
              <a:cs typeface="+mn-cs"/>
            </a:endParaRPr>
          </a:p>
        </p:txBody>
      </p:sp>
      <p:sp>
        <p:nvSpPr>
          <p:cNvPr id="13" name="TextBox 12">
            <a:extLst>
              <a:ext uri="{FF2B5EF4-FFF2-40B4-BE49-F238E27FC236}">
                <a16:creationId xmlns:a16="http://schemas.microsoft.com/office/drawing/2014/main" id="{8446985D-8B17-F088-FAB7-177F39F7E566}"/>
              </a:ext>
            </a:extLst>
          </p:cNvPr>
          <p:cNvSpPr txBox="1"/>
          <p:nvPr/>
        </p:nvSpPr>
        <p:spPr>
          <a:xfrm>
            <a:off x="1626361" y="2149735"/>
            <a:ext cx="2717040" cy="3365024"/>
          </a:xfrm>
          <a:prstGeom prst="rect">
            <a:avLst/>
          </a:prstGeom>
          <a:noFill/>
        </p:spPr>
        <p:txBody>
          <a:bodyPr wrap="square" rtlCol="0">
            <a:spAutoFit/>
          </a:bodyPr>
          <a:lstStyle/>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Technologies</a:t>
            </a:r>
          </a:p>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a:t>
            </a:r>
          </a:p>
          <a:p>
            <a:pPr marL="742950" lvl="0" indent="-285750">
              <a:lnSpc>
                <a:spcPct val="107000"/>
              </a:lnSpc>
              <a:spcAft>
                <a:spcPts val="800"/>
              </a:spcAft>
              <a:buFont typeface="Arial" panose="020B0604020202020204" pitchFamily="34" charset="0"/>
              <a:buChar char="•"/>
              <a:defRPr/>
            </a:pPr>
            <a:r>
              <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rPr>
              <a:t>Django</a:t>
            </a:r>
          </a:p>
          <a:p>
            <a:pPr marL="742950" lvl="0" indent="-285750">
              <a:lnSpc>
                <a:spcPct val="107000"/>
              </a:lnSpc>
              <a:spcAft>
                <a:spcPts val="800"/>
              </a:spcAft>
              <a:buFont typeface="Arial" panose="020B0604020202020204" pitchFamily="34" charset="0"/>
              <a:buChar char="•"/>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React Native</a:t>
            </a:r>
          </a:p>
          <a:p>
            <a:pPr marL="742950" lvl="0" indent="-285750">
              <a:lnSpc>
                <a:spcPct val="107000"/>
              </a:lnSpc>
              <a:spcAft>
                <a:spcPts val="800"/>
              </a:spcAft>
              <a:buFont typeface="Arial" panose="020B0604020202020204" pitchFamily="34" charset="0"/>
              <a:buChar char="•"/>
              <a:defRPr/>
            </a:pPr>
            <a:r>
              <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rPr>
              <a:t>Firebase</a:t>
            </a: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rPr>
              <a:t>Google </a:t>
            </a:r>
            <a:r>
              <a:rPr lang="en-US" kern="100" dirty="0" err="1">
                <a:solidFill>
                  <a:prstClr val="white"/>
                </a:solidFill>
                <a:latin typeface="Aptos" panose="020B0004020202020204" pitchFamily="34" charset="0"/>
                <a:ea typeface="Aptos" panose="020B0004020202020204" pitchFamily="34" charset="0"/>
                <a:cs typeface="Iskoola Pota" panose="020B0502040204020203" pitchFamily="34" charset="0"/>
              </a:rPr>
              <a:t>Colab</a:t>
            </a:r>
            <a:endPar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endParaRP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Google</a:t>
            </a:r>
            <a:r>
              <a:rPr kumimoji="0" lang="en-US" sz="1800" b="0" i="0" u="none" strike="noStrike" kern="100" cap="none" spc="0" normalizeH="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Maps</a:t>
            </a: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noProof="0" dirty="0">
                <a:solidFill>
                  <a:prstClr val="white"/>
                </a:solidFill>
                <a:latin typeface="Aptos" panose="020B0004020202020204" pitchFamily="34" charset="0"/>
                <a:ea typeface="Aptos" panose="020B0004020202020204" pitchFamily="34" charset="0"/>
                <a:cs typeface="Iskoola Pota" panose="020B0502040204020203" pitchFamily="34" charset="0"/>
              </a:rPr>
              <a:t>Open weather</a:t>
            </a: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RASA</a:t>
            </a: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p:txBody>
      </p:sp>
      <p:sp>
        <p:nvSpPr>
          <p:cNvPr id="14" name="TextBox 13">
            <a:extLst>
              <a:ext uri="{FF2B5EF4-FFF2-40B4-BE49-F238E27FC236}">
                <a16:creationId xmlns:a16="http://schemas.microsoft.com/office/drawing/2014/main" id="{52C351A2-B2BE-458A-D3EB-BC921B411909}"/>
              </a:ext>
            </a:extLst>
          </p:cNvPr>
          <p:cNvSpPr txBox="1"/>
          <p:nvPr/>
        </p:nvSpPr>
        <p:spPr>
          <a:xfrm>
            <a:off x="5227278" y="2161345"/>
            <a:ext cx="2394284" cy="3342197"/>
          </a:xfrm>
          <a:prstGeom prst="rect">
            <a:avLst/>
          </a:prstGeom>
          <a:noFill/>
        </p:spPr>
        <p:txBody>
          <a:bodyPr wrap="square" rtlCol="0">
            <a:spAutoFit/>
          </a:bodyPr>
          <a:lstStyle/>
          <a:p>
            <a:pPr marL="457200" marR="0" lvl="0" indent="0"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Algorithms</a:t>
            </a:r>
          </a:p>
          <a:p>
            <a:pPr marL="457200" marR="0" lvl="0" indent="0" defTabSz="457200" rtl="0" eaLnBrk="1" fontAlgn="auto" latinLnBrk="0" hangingPunct="1">
              <a:lnSpc>
                <a:spcPct val="107000"/>
              </a:lnSpc>
              <a:spcBef>
                <a:spcPts val="0"/>
              </a:spcBef>
              <a:spcAft>
                <a:spcPts val="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742950" marR="0" lvl="0" indent="-285750"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Random Forest Regressor</a:t>
            </a:r>
          </a:p>
          <a:p>
            <a:pPr marL="457200" marR="0" lvl="0" defTabSz="457200" rtl="0" eaLnBrk="1" fontAlgn="auto" latinLnBrk="0" hangingPunct="1">
              <a:lnSpc>
                <a:spcPct val="107000"/>
              </a:lnSpc>
              <a:spcBef>
                <a:spcPts val="0"/>
              </a:spcBef>
              <a:spcAft>
                <a:spcPts val="0"/>
              </a:spcAft>
              <a:buClrTx/>
              <a:buSzTx/>
              <a:tabLst/>
              <a:defRPr/>
            </a:pP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742950" marR="0" lvl="0" indent="-285750"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rPr>
              <a:t>Gradient Boost</a:t>
            </a:r>
          </a:p>
          <a:p>
            <a:pPr marL="457200" marR="0" lvl="0" defTabSz="457200" rtl="0" eaLnBrk="1" fontAlgn="auto" latinLnBrk="0" hangingPunct="1">
              <a:lnSpc>
                <a:spcPct val="107000"/>
              </a:lnSpc>
              <a:spcBef>
                <a:spcPts val="0"/>
              </a:spcBef>
              <a:spcAft>
                <a:spcPts val="0"/>
              </a:spcAft>
              <a:buClrTx/>
              <a:buSzTx/>
              <a:tabLst/>
              <a:defRPr/>
            </a:pPr>
            <a:endPar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endParaRPr>
          </a:p>
          <a:p>
            <a:pPr marL="742950" marR="0" lvl="0" indent="-285750"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Linear</a:t>
            </a:r>
            <a:r>
              <a:rPr kumimoji="0" lang="en-US" sz="1800" b="0" i="0" u="none" strike="noStrike" kern="100" cap="none" spc="0" normalizeH="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Regression</a:t>
            </a: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p:txBody>
      </p:sp>
      <p:sp>
        <p:nvSpPr>
          <p:cNvPr id="15" name="Rectangle 14">
            <a:extLst>
              <a:ext uri="{FF2B5EF4-FFF2-40B4-BE49-F238E27FC236}">
                <a16:creationId xmlns:a16="http://schemas.microsoft.com/office/drawing/2014/main" id="{9093FD0B-6E49-FC3E-2133-9421025000C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6" name="Google Shape;480;p14">
            <a:extLst>
              <a:ext uri="{FF2B5EF4-FFF2-40B4-BE49-F238E27FC236}">
                <a16:creationId xmlns:a16="http://schemas.microsoft.com/office/drawing/2014/main" id="{A14CA4AE-37B9-A63E-4ED4-B3AAE056460D}"/>
              </a:ext>
            </a:extLst>
          </p:cNvPr>
          <p:cNvSpPr/>
          <p:nvPr/>
        </p:nvSpPr>
        <p:spPr>
          <a:xfrm>
            <a:off x="8512161" y="1513715"/>
            <a:ext cx="2963425"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TextBox 15">
            <a:extLst>
              <a:ext uri="{FF2B5EF4-FFF2-40B4-BE49-F238E27FC236}">
                <a16:creationId xmlns:a16="http://schemas.microsoft.com/office/drawing/2014/main" id="{2560BB22-4F3F-CA28-820D-ECA8F8BA7980}"/>
              </a:ext>
            </a:extLst>
          </p:cNvPr>
          <p:cNvSpPr txBox="1"/>
          <p:nvPr/>
        </p:nvSpPr>
        <p:spPr>
          <a:xfrm>
            <a:off x="8229600" y="1610736"/>
            <a:ext cx="3232131" cy="3641510"/>
          </a:xfrm>
          <a:prstGeom prst="rect">
            <a:avLst/>
          </a:prstGeom>
          <a:noFill/>
        </p:spPr>
        <p:txBody>
          <a:bodyPr wrap="square" rtlCol="0">
            <a:spAutoFit/>
          </a:bodyPr>
          <a:lstStyle/>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Techniques</a:t>
            </a:r>
          </a:p>
          <a:p>
            <a:pPr marL="457200" marR="0">
              <a:lnSpc>
                <a:spcPct val="107000"/>
              </a:lnSpc>
              <a:spcBef>
                <a:spcPts val="0"/>
              </a:spcBef>
              <a:spcAft>
                <a:spcPts val="0"/>
              </a:spcAft>
            </a:pPr>
            <a:endPar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Data preprocessing</a:t>
            </a: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Feature </a:t>
            </a:r>
            <a:r>
              <a:rPr lang="en-GB"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Engineering</a:t>
            </a: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Cross validation</a:t>
            </a:r>
          </a:p>
          <a:p>
            <a:pPr marL="742950" marR="0" indent="-285750">
              <a:lnSpc>
                <a:spcPct val="150000"/>
              </a:lnSpc>
              <a:spcBef>
                <a:spcPts val="0"/>
              </a:spcBef>
              <a:spcAft>
                <a:spcPts val="0"/>
              </a:spcAft>
              <a:buFont typeface="Arial" panose="020B0604020202020204" pitchFamily="34" charset="0"/>
              <a:buChar char="•"/>
            </a:pPr>
            <a:r>
              <a:rPr lang="en-GB"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Hyperparameter tuning</a:t>
            </a: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Tree>
    <p:extLst>
      <p:ext uri="{BB962C8B-B14F-4D97-AF65-F5344CB8AC3E}">
        <p14:creationId xmlns:p14="http://schemas.microsoft.com/office/powerpoint/2010/main" val="1380546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75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p:bldP spid="14" grpId="0"/>
      <p:bldP spid="6" grpId="0" animBg="1"/>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A0942-6105-E35D-A50D-3D00BBBBD699}"/>
            </a:ext>
          </a:extLst>
        </p:cNvPr>
        <p:cNvGrpSpPr/>
        <p:nvPr/>
      </p:nvGrpSpPr>
      <p:grpSpPr>
        <a:xfrm>
          <a:off x="0" y="0"/>
          <a:ext cx="0" cy="0"/>
          <a:chOff x="0" y="0"/>
          <a:chExt cx="0" cy="0"/>
        </a:xfrm>
      </p:grpSpPr>
      <p:sp>
        <p:nvSpPr>
          <p:cNvPr id="2" name="Freeform 9">
            <a:extLst>
              <a:ext uri="{FF2B5EF4-FFF2-40B4-BE49-F238E27FC236}">
                <a16:creationId xmlns:a16="http://schemas.microsoft.com/office/drawing/2014/main" id="{BE301D0B-9D75-9FEF-67B5-19983F7E2512}"/>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8F7577AF-7737-1281-0C20-58A935D1093E}"/>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Title 4">
            <a:extLst>
              <a:ext uri="{FF2B5EF4-FFF2-40B4-BE49-F238E27FC236}">
                <a16:creationId xmlns:a16="http://schemas.microsoft.com/office/drawing/2014/main" id="{F5D0C233-0442-11CF-9F1A-3376D657484B}"/>
              </a:ext>
            </a:extLst>
          </p:cNvPr>
          <p:cNvSpPr txBox="1">
            <a:spLocks/>
          </p:cNvSpPr>
          <p:nvPr/>
        </p:nvSpPr>
        <p:spPr>
          <a:xfrm>
            <a:off x="1164021" y="685800"/>
            <a:ext cx="10363200" cy="1362075"/>
          </a:xfrm>
          <a:prstGeom prst="rect">
            <a:avLst/>
          </a:prstGeom>
        </p:spPr>
        <p:txBody>
          <a:bodyPr vert="horz" lIns="91440" tIns="45720" rIns="91440" bIns="45720" rtlCol="0" anchor="t">
            <a:normAutofit fontScale="825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PROJECT REQUIREMENTS</a:t>
            </a: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12" name="Rectangle: Rounded Corners 11">
            <a:extLst>
              <a:ext uri="{FF2B5EF4-FFF2-40B4-BE49-F238E27FC236}">
                <a16:creationId xmlns:a16="http://schemas.microsoft.com/office/drawing/2014/main" id="{8E75C237-66F7-1590-2E4D-EE305FD83AC9}"/>
              </a:ext>
            </a:extLst>
          </p:cNvPr>
          <p:cNvSpPr/>
          <p:nvPr/>
        </p:nvSpPr>
        <p:spPr>
          <a:xfrm>
            <a:off x="1094012" y="2468101"/>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sp>
        <p:nvSpPr>
          <p:cNvPr id="14" name="Rectangle: Rounded Corners 13">
            <a:extLst>
              <a:ext uri="{FF2B5EF4-FFF2-40B4-BE49-F238E27FC236}">
                <a16:creationId xmlns:a16="http://schemas.microsoft.com/office/drawing/2014/main" id="{E8702E6E-ACCD-6310-DB87-E504638A3D3E}"/>
              </a:ext>
            </a:extLst>
          </p:cNvPr>
          <p:cNvSpPr/>
          <p:nvPr/>
        </p:nvSpPr>
        <p:spPr>
          <a:xfrm>
            <a:off x="6629400" y="2468102"/>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sp>
        <p:nvSpPr>
          <p:cNvPr id="19" name="TextBox 18">
            <a:extLst>
              <a:ext uri="{FF2B5EF4-FFF2-40B4-BE49-F238E27FC236}">
                <a16:creationId xmlns:a16="http://schemas.microsoft.com/office/drawing/2014/main" id="{8F507C17-9E5C-AC22-EE1B-CE5B3B4A861F}"/>
              </a:ext>
            </a:extLst>
          </p:cNvPr>
          <p:cNvSpPr txBox="1"/>
          <p:nvPr/>
        </p:nvSpPr>
        <p:spPr>
          <a:xfrm>
            <a:off x="1262463" y="2620502"/>
            <a:ext cx="4681137" cy="2332498"/>
          </a:xfrm>
          <a:prstGeom prst="rect">
            <a:avLst/>
          </a:prstGeom>
          <a:noFill/>
        </p:spPr>
        <p:txBody>
          <a:bodyPr wrap="square" rtlCol="0">
            <a:spAutoFit/>
          </a:bodyPr>
          <a:lstStyle/>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6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Functional Requirements</a:t>
            </a:r>
            <a:endParaRPr kumimoji="0" lang="en-US" sz="16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2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a:t>
            </a:r>
            <a:endParaRPr kumimoji="0" lang="en-US" sz="12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ETA Prediction</a:t>
            </a:r>
          </a:p>
          <a:p>
            <a:pPr marL="342900" marR="0" lvl="0" indent="-342900">
              <a:lnSpc>
                <a:spcPct val="107000"/>
              </a:lnSpc>
              <a:spcBef>
                <a:spcPts val="0"/>
              </a:spcBef>
              <a:spcAft>
                <a:spcPts val="0"/>
              </a:spcAft>
              <a:buFont typeface="Symbol" panose="05050102010706020507" pitchFamily="18" charset="2"/>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Data Collection and Transmission</a:t>
            </a:r>
          </a:p>
          <a:p>
            <a:pPr marL="342900" marR="0" lvl="0" indent="-342900">
              <a:lnSpc>
                <a:spcPct val="107000"/>
              </a:lnSpc>
              <a:spcBef>
                <a:spcPts val="0"/>
              </a:spcBef>
              <a:spcAft>
                <a:spcPts val="0"/>
              </a:spcAft>
              <a:buFont typeface="Symbol" panose="05050102010706020507" pitchFamily="18" charset="2"/>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User Interface</a:t>
            </a:r>
          </a:p>
          <a:p>
            <a:pPr marL="342900" marR="0" lvl="0" indent="-342900">
              <a:lnSpc>
                <a:spcPct val="107000"/>
              </a:lnSpc>
              <a:spcBef>
                <a:spcPts val="0"/>
              </a:spcBef>
              <a:spcAft>
                <a:spcPts val="0"/>
              </a:spcAft>
              <a:buFont typeface="Symbol" panose="05050102010706020507" pitchFamily="18" charset="2"/>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Voice and sound integration</a:t>
            </a:r>
          </a:p>
          <a:p>
            <a:pPr marL="342900" marR="0" lvl="0" indent="-342900">
              <a:lnSpc>
                <a:spcPct val="107000"/>
              </a:lnSpc>
              <a:spcBef>
                <a:spcPts val="0"/>
              </a:spcBef>
              <a:spcAft>
                <a:spcPts val="800"/>
              </a:spcAft>
              <a:buFont typeface="Symbol" panose="05050102010706020507" pitchFamily="18" charset="2"/>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Firebase Integration</a:t>
            </a:r>
          </a:p>
          <a:p>
            <a:pPr marL="285750" marR="0" lvl="0" indent="-285750" algn="just"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4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Arial Unicode MS"/>
              </a:rPr>
              <a:t>.</a:t>
            </a:r>
          </a:p>
          <a:p>
            <a:pPr marL="457200" marR="0" lvl="0" indent="0" algn="l" defTabSz="457200" rtl="0" eaLnBrk="1" fontAlgn="auto" latinLnBrk="0" hangingPunct="1">
              <a:lnSpc>
                <a:spcPct val="107000"/>
              </a:lnSpc>
              <a:spcBef>
                <a:spcPts val="0"/>
              </a:spcBef>
              <a:spcAft>
                <a:spcPts val="0"/>
              </a:spcAft>
              <a:buClrTx/>
              <a:buSzTx/>
              <a:buFontTx/>
              <a:buNone/>
              <a:tabLst/>
              <a:defRPr/>
            </a:pPr>
            <a:endParaRPr kumimoji="0" lang="en-US" sz="12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p:txBody>
      </p:sp>
      <p:sp>
        <p:nvSpPr>
          <p:cNvPr id="20" name="TextBox 19">
            <a:extLst>
              <a:ext uri="{FF2B5EF4-FFF2-40B4-BE49-F238E27FC236}">
                <a16:creationId xmlns:a16="http://schemas.microsoft.com/office/drawing/2014/main" id="{CE1EC98F-5CD8-1308-E076-8D0F360F0E33}"/>
              </a:ext>
            </a:extLst>
          </p:cNvPr>
          <p:cNvSpPr txBox="1"/>
          <p:nvPr/>
        </p:nvSpPr>
        <p:spPr>
          <a:xfrm>
            <a:off x="6874268" y="2685694"/>
            <a:ext cx="4681137" cy="1762021"/>
          </a:xfrm>
          <a:prstGeom prst="rect">
            <a:avLst/>
          </a:prstGeom>
          <a:noFill/>
        </p:spPr>
        <p:txBody>
          <a:bodyPr wrap="square" rtlCol="0">
            <a:spAutoFit/>
          </a:bodyPr>
          <a:lstStyle/>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4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a:t>
            </a:r>
            <a:r>
              <a:rPr kumimoji="0" lang="en-US" sz="1600" b="1" i="0" u="none" strike="noStrike" kern="100" cap="none" spc="0" normalizeH="0" baseline="0" noProof="0" dirty="0">
                <a:ln>
                  <a:noFill/>
                </a:ln>
                <a:solidFill>
                  <a:schemeClr val="bg1"/>
                </a:solidFill>
                <a:effectLst/>
                <a:uLnTx/>
                <a:uFillTx/>
                <a:latin typeface="Aptos" panose="020B0004020202020204" pitchFamily="34" charset="0"/>
                <a:ea typeface="Aptos" panose="020B0004020202020204" pitchFamily="34" charset="0"/>
                <a:cs typeface="Iskoola Pota" panose="020B0502040204020203" pitchFamily="34" charset="0"/>
              </a:rPr>
              <a:t>Non-Functional Requirements</a:t>
            </a:r>
            <a:endParaRPr kumimoji="0" lang="en-US" sz="1400" b="1" i="0" u="none" strike="noStrike" kern="100" cap="none" spc="0" normalizeH="0" baseline="0" noProof="0" dirty="0">
              <a:ln>
                <a:noFill/>
              </a:ln>
              <a:solidFill>
                <a:schemeClr val="bg1"/>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kumimoji="0" lang="en-US" sz="1400" b="1"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Iskoola Pota" panose="020B0502040204020203" pitchFamily="34" charset="0"/>
              </a:rPr>
              <a:t> </a:t>
            </a:r>
            <a:endPar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285750" lvl="0" indent="-285750">
              <a:buFont typeface="Arial" panose="020B0604020202020204" pitchFamily="34" charset="0"/>
              <a:buChar char="•"/>
            </a:pPr>
            <a:r>
              <a:rPr lang="en-US" sz="1600" dirty="0">
                <a:solidFill>
                  <a:schemeClr val="bg1"/>
                </a:solidFill>
              </a:rPr>
              <a:t>Performance</a:t>
            </a:r>
          </a:p>
          <a:p>
            <a:pPr marL="285750" lvl="0" indent="-285750">
              <a:buFont typeface="Arial" panose="020B0604020202020204" pitchFamily="34" charset="0"/>
              <a:buChar char="•"/>
            </a:pPr>
            <a:r>
              <a:rPr lang="en-US" sz="1600" dirty="0">
                <a:solidFill>
                  <a:schemeClr val="bg1"/>
                </a:solidFill>
              </a:rPr>
              <a:t>Security</a:t>
            </a:r>
          </a:p>
          <a:p>
            <a:pPr marL="285750" lvl="0" indent="-285750">
              <a:buFont typeface="Arial" panose="020B0604020202020204" pitchFamily="34" charset="0"/>
              <a:buChar char="•"/>
            </a:pPr>
            <a:r>
              <a:rPr lang="en-US" sz="1600" dirty="0">
                <a:solidFill>
                  <a:schemeClr val="bg1"/>
                </a:solidFill>
              </a:rPr>
              <a:t>Compatibility</a:t>
            </a:r>
          </a:p>
          <a:p>
            <a:pPr marL="285750" lvl="0" indent="-285750">
              <a:buFont typeface="Arial" panose="020B0604020202020204" pitchFamily="34" charset="0"/>
              <a:buChar char="•"/>
            </a:pPr>
            <a:r>
              <a:rPr lang="en-US" sz="1600" dirty="0">
                <a:solidFill>
                  <a:schemeClr val="bg1"/>
                </a:solidFill>
              </a:rPr>
              <a:t>Adaptability</a:t>
            </a:r>
          </a:p>
          <a:p>
            <a:pPr marL="457200" marR="0" lvl="0" indent="0" algn="l" defTabSz="457200" rtl="0" eaLnBrk="1" fontAlgn="auto" latinLnBrk="0" hangingPunct="1">
              <a:lnSpc>
                <a:spcPct val="107000"/>
              </a:lnSpc>
              <a:spcBef>
                <a:spcPts val="0"/>
              </a:spcBef>
              <a:spcAft>
                <a:spcPts val="0"/>
              </a:spcAft>
              <a:buClrTx/>
              <a:buSzTx/>
              <a:buFontTx/>
              <a:buNone/>
              <a:tabLst/>
              <a:defRPr/>
            </a:pPr>
            <a:endParaRPr kumimoji="0" lang="en-US" sz="12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Iskoola Pota" panose="020B0502040204020203" pitchFamily="34" charset="0"/>
            </a:endParaRPr>
          </a:p>
        </p:txBody>
      </p:sp>
      <p:sp>
        <p:nvSpPr>
          <p:cNvPr id="6" name="Rectangle 5">
            <a:extLst>
              <a:ext uri="{FF2B5EF4-FFF2-40B4-BE49-F238E27FC236}">
                <a16:creationId xmlns:a16="http://schemas.microsoft.com/office/drawing/2014/main" id="{2292E881-FF9F-7937-7EBB-DEDEF9BBC64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3013484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4" grpId="0" animBg="1"/>
      <p:bldP spid="19" grpId="0"/>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F8E32-33FD-4DA1-02B5-AD01555B4ECB}"/>
            </a:ext>
          </a:extLst>
        </p:cNvPr>
        <p:cNvGrpSpPr/>
        <p:nvPr/>
      </p:nvGrpSpPr>
      <p:grpSpPr>
        <a:xfrm>
          <a:off x="0" y="0"/>
          <a:ext cx="0" cy="0"/>
          <a:chOff x="0" y="0"/>
          <a:chExt cx="0" cy="0"/>
        </a:xfrm>
      </p:grpSpPr>
      <p:sp>
        <p:nvSpPr>
          <p:cNvPr id="2" name="Freeform 9">
            <a:extLst>
              <a:ext uri="{FF2B5EF4-FFF2-40B4-BE49-F238E27FC236}">
                <a16:creationId xmlns:a16="http://schemas.microsoft.com/office/drawing/2014/main" id="{9926A4DB-941A-B93D-F290-E6E72461AD78}"/>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1443B83D-DC56-F2E3-3081-F6247D90E9FA}"/>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Title 4">
            <a:extLst>
              <a:ext uri="{FF2B5EF4-FFF2-40B4-BE49-F238E27FC236}">
                <a16:creationId xmlns:a16="http://schemas.microsoft.com/office/drawing/2014/main" id="{74268CFE-B3A7-65D5-DEF7-4050B5D6D835}"/>
              </a:ext>
            </a:extLst>
          </p:cNvPr>
          <p:cNvSpPr txBox="1">
            <a:spLocks/>
          </p:cNvSpPr>
          <p:nvPr/>
        </p:nvSpPr>
        <p:spPr>
          <a:xfrm>
            <a:off x="1567543" y="374362"/>
            <a:ext cx="10363200" cy="6858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lvl="0">
              <a:defRPr/>
            </a:pPr>
            <a:r>
              <a:rPr lang="en-US" sz="3600" dirty="0"/>
              <a:t>Evidences for Completion</a:t>
            </a: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5">
            <a:extLst>
              <a:ext uri="{FF2B5EF4-FFF2-40B4-BE49-F238E27FC236}">
                <a16:creationId xmlns:a16="http://schemas.microsoft.com/office/drawing/2014/main" id="{FA878009-A22E-39C0-1946-79B0A4DE4F7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4" name="Rectangle 1">
            <a:extLst>
              <a:ext uri="{FF2B5EF4-FFF2-40B4-BE49-F238E27FC236}">
                <a16:creationId xmlns:a16="http://schemas.microsoft.com/office/drawing/2014/main" id="{5D855BEE-61ED-F560-F699-0D0DBB21C8A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RandomForestRegressor</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descr="A screen shot of a computer program&#10;&#10;Description automatically generated">
            <a:extLst>
              <a:ext uri="{FF2B5EF4-FFF2-40B4-BE49-F238E27FC236}">
                <a16:creationId xmlns:a16="http://schemas.microsoft.com/office/drawing/2014/main" id="{7690922B-A411-AC49-BF5F-32F160DF2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702767"/>
            <a:ext cx="6512944" cy="3534306"/>
          </a:xfrm>
          <a:prstGeom prst="rect">
            <a:avLst/>
          </a:prstGeom>
        </p:spPr>
      </p:pic>
      <p:sp>
        <p:nvSpPr>
          <p:cNvPr id="9" name="TextBox 8">
            <a:extLst>
              <a:ext uri="{FF2B5EF4-FFF2-40B4-BE49-F238E27FC236}">
                <a16:creationId xmlns:a16="http://schemas.microsoft.com/office/drawing/2014/main" id="{1772B9AF-A367-E9A0-D633-DBAEBEF0867F}"/>
              </a:ext>
            </a:extLst>
          </p:cNvPr>
          <p:cNvSpPr txBox="1"/>
          <p:nvPr/>
        </p:nvSpPr>
        <p:spPr>
          <a:xfrm>
            <a:off x="1567543" y="1333435"/>
            <a:ext cx="3537857" cy="369332"/>
          </a:xfrm>
          <a:prstGeom prst="rect">
            <a:avLst/>
          </a:prstGeom>
          <a:noFill/>
        </p:spPr>
        <p:txBody>
          <a:bodyPr wrap="square" rtlCol="0">
            <a:spAutoFit/>
          </a:bodyPr>
          <a:lstStyle/>
          <a:p>
            <a:r>
              <a:rPr lang="en-US" dirty="0"/>
              <a:t>Firebase configuration file</a:t>
            </a:r>
          </a:p>
        </p:txBody>
      </p:sp>
      <p:pic>
        <p:nvPicPr>
          <p:cNvPr id="13" name="Picture 12" descr="A screenshot of a computer program&#10;&#10;Description automatically generated">
            <a:extLst>
              <a:ext uri="{FF2B5EF4-FFF2-40B4-BE49-F238E27FC236}">
                <a16:creationId xmlns:a16="http://schemas.microsoft.com/office/drawing/2014/main" id="{1D4FD385-07A1-43F9-5C59-A0E407D0AA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0" y="4992888"/>
            <a:ext cx="6592784" cy="1063353"/>
          </a:xfrm>
          <a:prstGeom prst="rect">
            <a:avLst/>
          </a:prstGeom>
        </p:spPr>
      </p:pic>
    </p:spTree>
    <p:extLst>
      <p:ext uri="{BB962C8B-B14F-4D97-AF65-F5344CB8AC3E}">
        <p14:creationId xmlns:p14="http://schemas.microsoft.com/office/powerpoint/2010/main" val="1824468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8A918-8E44-CDAC-A15D-556FE4E4496F}"/>
            </a:ext>
          </a:extLst>
        </p:cNvPr>
        <p:cNvGrpSpPr/>
        <p:nvPr/>
      </p:nvGrpSpPr>
      <p:grpSpPr>
        <a:xfrm>
          <a:off x="0" y="0"/>
          <a:ext cx="0" cy="0"/>
          <a:chOff x="0" y="0"/>
          <a:chExt cx="0" cy="0"/>
        </a:xfrm>
      </p:grpSpPr>
      <p:sp>
        <p:nvSpPr>
          <p:cNvPr id="2" name="Freeform 9">
            <a:extLst>
              <a:ext uri="{FF2B5EF4-FFF2-40B4-BE49-F238E27FC236}">
                <a16:creationId xmlns:a16="http://schemas.microsoft.com/office/drawing/2014/main" id="{0A57B0B3-A313-1597-6B9A-9C17EEBE80A5}"/>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3A07EE05-5EB5-85F7-C6AB-4C8E7C494FDA}"/>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Title 4">
            <a:extLst>
              <a:ext uri="{FF2B5EF4-FFF2-40B4-BE49-F238E27FC236}">
                <a16:creationId xmlns:a16="http://schemas.microsoft.com/office/drawing/2014/main" id="{85381F03-4106-0D88-207C-224D013399D4}"/>
              </a:ext>
            </a:extLst>
          </p:cNvPr>
          <p:cNvSpPr txBox="1">
            <a:spLocks/>
          </p:cNvSpPr>
          <p:nvPr/>
        </p:nvSpPr>
        <p:spPr>
          <a:xfrm>
            <a:off x="1567543" y="374362"/>
            <a:ext cx="10363200" cy="6858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lvl="0">
              <a:defRPr/>
            </a:pPr>
            <a:r>
              <a:rPr lang="en-US" sz="3600" dirty="0"/>
              <a:t>Evidences for Completion</a:t>
            </a: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5">
            <a:extLst>
              <a:ext uri="{FF2B5EF4-FFF2-40B4-BE49-F238E27FC236}">
                <a16:creationId xmlns:a16="http://schemas.microsoft.com/office/drawing/2014/main" id="{48CAC383-DAF0-0615-E32C-55C0588DB9E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4" name="Rectangle 1">
            <a:extLst>
              <a:ext uri="{FF2B5EF4-FFF2-40B4-BE49-F238E27FC236}">
                <a16:creationId xmlns:a16="http://schemas.microsoft.com/office/drawing/2014/main" id="{FB49F463-D6C5-2C59-FAD6-DB0A8431907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RandomForestRegressor</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F81FED4B-85C7-C22F-D927-C410E22D169D}"/>
              </a:ext>
            </a:extLst>
          </p:cNvPr>
          <p:cNvSpPr txBox="1"/>
          <p:nvPr/>
        </p:nvSpPr>
        <p:spPr>
          <a:xfrm>
            <a:off x="1567543" y="1219200"/>
            <a:ext cx="3537857" cy="369332"/>
          </a:xfrm>
          <a:prstGeom prst="rect">
            <a:avLst/>
          </a:prstGeom>
          <a:noFill/>
        </p:spPr>
        <p:txBody>
          <a:bodyPr wrap="square" rtlCol="0">
            <a:spAutoFit/>
          </a:bodyPr>
          <a:lstStyle/>
          <a:p>
            <a:r>
              <a:rPr lang="en-US" dirty="0"/>
              <a:t>Bus data in firebase</a:t>
            </a:r>
          </a:p>
        </p:txBody>
      </p:sp>
      <p:pic>
        <p:nvPicPr>
          <p:cNvPr id="10" name="Picture 9" descr="A screenshot of a computer&#10;&#10;Description automatically generated">
            <a:extLst>
              <a:ext uri="{FF2B5EF4-FFF2-40B4-BE49-F238E27FC236}">
                <a16:creationId xmlns:a16="http://schemas.microsoft.com/office/drawing/2014/main" id="{643E6D09-B319-F9F4-24F3-C6131F8D6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676360"/>
            <a:ext cx="9220200" cy="4343440"/>
          </a:xfrm>
          <a:prstGeom prst="rect">
            <a:avLst/>
          </a:prstGeom>
        </p:spPr>
      </p:pic>
    </p:spTree>
    <p:extLst>
      <p:ext uri="{BB962C8B-B14F-4D97-AF65-F5344CB8AC3E}">
        <p14:creationId xmlns:p14="http://schemas.microsoft.com/office/powerpoint/2010/main" val="740170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985F8-D92B-A76F-D48B-2C80405E948C}"/>
            </a:ext>
          </a:extLst>
        </p:cNvPr>
        <p:cNvGrpSpPr/>
        <p:nvPr/>
      </p:nvGrpSpPr>
      <p:grpSpPr>
        <a:xfrm>
          <a:off x="0" y="0"/>
          <a:ext cx="0" cy="0"/>
          <a:chOff x="0" y="0"/>
          <a:chExt cx="0" cy="0"/>
        </a:xfrm>
      </p:grpSpPr>
      <p:sp>
        <p:nvSpPr>
          <p:cNvPr id="2" name="Freeform 9">
            <a:extLst>
              <a:ext uri="{FF2B5EF4-FFF2-40B4-BE49-F238E27FC236}">
                <a16:creationId xmlns:a16="http://schemas.microsoft.com/office/drawing/2014/main" id="{971C9A15-8054-E626-F4C0-044855F88919}"/>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C0A89F64-74F5-3B25-0C1F-74ECCF4074D6}"/>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Title 4">
            <a:extLst>
              <a:ext uri="{FF2B5EF4-FFF2-40B4-BE49-F238E27FC236}">
                <a16:creationId xmlns:a16="http://schemas.microsoft.com/office/drawing/2014/main" id="{9E9D071F-0130-AB41-2AD5-91073DC1C32D}"/>
              </a:ext>
            </a:extLst>
          </p:cNvPr>
          <p:cNvSpPr txBox="1">
            <a:spLocks/>
          </p:cNvSpPr>
          <p:nvPr/>
        </p:nvSpPr>
        <p:spPr>
          <a:xfrm>
            <a:off x="1567543" y="374362"/>
            <a:ext cx="10363200" cy="6858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lvl="0">
              <a:defRPr/>
            </a:pPr>
            <a:r>
              <a:rPr lang="en-US" sz="3600" dirty="0"/>
              <a:t>Evidences for Completion</a:t>
            </a: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5">
            <a:extLst>
              <a:ext uri="{FF2B5EF4-FFF2-40B4-BE49-F238E27FC236}">
                <a16:creationId xmlns:a16="http://schemas.microsoft.com/office/drawing/2014/main" id="{9C869EB7-1132-257A-CB13-D34722EC202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4" name="Rectangle 1">
            <a:extLst>
              <a:ext uri="{FF2B5EF4-FFF2-40B4-BE49-F238E27FC236}">
                <a16:creationId xmlns:a16="http://schemas.microsoft.com/office/drawing/2014/main" id="{1CB7D07F-0EF3-1337-2036-99067ABDD5D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RandomForestRegressor</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DEF1C84C-079A-10C2-62FE-B6734F999B49}"/>
              </a:ext>
            </a:extLst>
          </p:cNvPr>
          <p:cNvSpPr txBox="1"/>
          <p:nvPr/>
        </p:nvSpPr>
        <p:spPr>
          <a:xfrm>
            <a:off x="1567543" y="1219200"/>
            <a:ext cx="3537857" cy="369332"/>
          </a:xfrm>
          <a:prstGeom prst="rect">
            <a:avLst/>
          </a:prstGeom>
          <a:noFill/>
        </p:spPr>
        <p:txBody>
          <a:bodyPr wrap="square" rtlCol="0">
            <a:spAutoFit/>
          </a:bodyPr>
          <a:lstStyle/>
          <a:p>
            <a:r>
              <a:rPr lang="en-US" dirty="0"/>
              <a:t>Bus data showing in the frontend</a:t>
            </a:r>
          </a:p>
        </p:txBody>
      </p:sp>
      <p:pic>
        <p:nvPicPr>
          <p:cNvPr id="8" name="Picture 7" descr="A computer screen shot of a program&#10;&#10;Description automatically generated">
            <a:extLst>
              <a:ext uri="{FF2B5EF4-FFF2-40B4-BE49-F238E27FC236}">
                <a16:creationId xmlns:a16="http://schemas.microsoft.com/office/drawing/2014/main" id="{61F4F6EE-D149-2F6F-ED57-730090A9A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1676400"/>
            <a:ext cx="8001000" cy="4498738"/>
          </a:xfrm>
          <a:prstGeom prst="rect">
            <a:avLst/>
          </a:prstGeom>
        </p:spPr>
      </p:pic>
      <p:pic>
        <p:nvPicPr>
          <p:cNvPr id="10" name="Picture 9" descr="A cell phone with a map&#10;&#10;Description automatically generated">
            <a:extLst>
              <a:ext uri="{FF2B5EF4-FFF2-40B4-BE49-F238E27FC236}">
                <a16:creationId xmlns:a16="http://schemas.microsoft.com/office/drawing/2014/main" id="{B3D4D895-47FD-4D38-D078-60B4CBA7BC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9498" y="233694"/>
            <a:ext cx="4145902" cy="6469720"/>
          </a:xfrm>
          <a:prstGeom prst="rect">
            <a:avLst/>
          </a:prstGeom>
        </p:spPr>
      </p:pic>
    </p:spTree>
    <p:extLst>
      <p:ext uri="{BB962C8B-B14F-4D97-AF65-F5344CB8AC3E}">
        <p14:creationId xmlns:p14="http://schemas.microsoft.com/office/powerpoint/2010/main" val="2281383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609F787D-1FBA-6694-A49C-52A55D3D5776}"/>
              </a:ext>
            </a:extLst>
          </p:cNvPr>
          <p:cNvSpPr txBox="1">
            <a:spLocks/>
          </p:cNvSpPr>
          <p:nvPr/>
        </p:nvSpPr>
        <p:spPr>
          <a:xfrm>
            <a:off x="3429000" y="3048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Research Problem</a:t>
            </a:r>
          </a:p>
        </p:txBody>
      </p:sp>
      <p:sp>
        <p:nvSpPr>
          <p:cNvPr id="3" name="Freeform 9">
            <a:extLst>
              <a:ext uri="{FF2B5EF4-FFF2-40B4-BE49-F238E27FC236}">
                <a16:creationId xmlns:a16="http://schemas.microsoft.com/office/drawing/2014/main" id="{3DEF2A44-A859-E4F7-ED96-77D42A80655E}"/>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10">
            <a:extLst>
              <a:ext uri="{FF2B5EF4-FFF2-40B4-BE49-F238E27FC236}">
                <a16:creationId xmlns:a16="http://schemas.microsoft.com/office/drawing/2014/main" id="{A0AB8974-DCB4-5820-C76B-170BC701FADC}"/>
              </a:ext>
            </a:extLst>
          </p:cNvPr>
          <p:cNvSpPr/>
          <p:nvPr/>
        </p:nvSpPr>
        <p:spPr>
          <a:xfrm>
            <a:off x="10728934" y="6138626"/>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6" name="Picture 5" descr="A cartoon character holding a magnifying glass&#10;&#10;Description automatically generated">
            <a:extLst>
              <a:ext uri="{FF2B5EF4-FFF2-40B4-BE49-F238E27FC236}">
                <a16:creationId xmlns:a16="http://schemas.microsoft.com/office/drawing/2014/main" id="{5531B667-9C13-3D28-B0B3-028FD3ABC1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2000" y="2971800"/>
            <a:ext cx="3943993" cy="4181591"/>
          </a:xfrm>
          <a:prstGeom prst="rect">
            <a:avLst/>
          </a:prstGeom>
        </p:spPr>
      </p:pic>
      <p:sp>
        <p:nvSpPr>
          <p:cNvPr id="17" name="Content Placeholder 5">
            <a:extLst>
              <a:ext uri="{FF2B5EF4-FFF2-40B4-BE49-F238E27FC236}">
                <a16:creationId xmlns:a16="http://schemas.microsoft.com/office/drawing/2014/main" id="{68A5EE23-D986-1951-263D-02F8A2954635}"/>
              </a:ext>
            </a:extLst>
          </p:cNvPr>
          <p:cNvSpPr>
            <a:spLocks noGrp="1"/>
          </p:cNvSpPr>
          <p:nvPr>
            <p:ph idx="1"/>
          </p:nvPr>
        </p:nvSpPr>
        <p:spPr>
          <a:xfrm>
            <a:off x="533400" y="1143000"/>
            <a:ext cx="10515600" cy="4351338"/>
          </a:xfrm>
        </p:spPr>
        <p:txBody>
          <a:bodyPr>
            <a:noAutofit/>
          </a:bodyPr>
          <a:lstStyle/>
          <a:p>
            <a:r>
              <a:rPr lang="en-US" sz="2500" dirty="0"/>
              <a:t>Provide passengers with accurate information about the crowd level on the bus they plan to board, ensuring they can find their desired bus at the correct stop and receive reliable arrival times.</a:t>
            </a:r>
          </a:p>
          <a:p>
            <a:r>
              <a:rPr lang="en-US" sz="2500" dirty="0"/>
              <a:t>How to Minimize competition between buses to improve service efficiency and safety, reducing the likelihood of accidents and ensuring a better experience for all passengers.</a:t>
            </a:r>
          </a:p>
          <a:p>
            <a:r>
              <a:rPr lang="en-US" sz="2500" dirty="0"/>
              <a:t>How to Assist visually impaired passengers in easily locating the bus they need, while also helping tourists overcome language barriers to find the correct buses.</a:t>
            </a:r>
          </a:p>
          <a:p>
            <a:r>
              <a:rPr lang="en-US" sz="2500" dirty="0"/>
              <a:t>How to Implement a cashless bus fare payment system to simplify transactions for passengers and streamline the boarding process.</a:t>
            </a:r>
          </a:p>
          <a:p>
            <a:r>
              <a:rPr lang="en-US" sz="2500" dirty="0"/>
              <a:t>How to Provide alerts to passengers about important upcoming stations.</a:t>
            </a:r>
          </a:p>
        </p:txBody>
      </p:sp>
    </p:spTree>
    <p:extLst>
      <p:ext uri="{BB962C8B-B14F-4D97-AF65-F5344CB8AC3E}">
        <p14:creationId xmlns:p14="http://schemas.microsoft.com/office/powerpoint/2010/main" val="184370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35" presetClass="path" presetSubtype="0" accel="50000" decel="50000" fill="hold" nodeType="withEffect">
                                  <p:stCondLst>
                                    <p:cond delay="0"/>
                                  </p:stCondLst>
                                  <p:childTnLst>
                                    <p:animMotion origin="layout" path="M -0.04609 -0.04027 L -0.24922 -0.08263 " pathEditMode="relative" rAng="0" ptsTypes="AA">
                                      <p:cBhvr>
                                        <p:cTn id="11" dur="2000" fill="hold"/>
                                        <p:tgtEl>
                                          <p:spTgt spid="6"/>
                                        </p:tgtEl>
                                        <p:attrNameLst>
                                          <p:attrName>ppt_x</p:attrName>
                                          <p:attrName>ppt_y</p:attrName>
                                        </p:attrNameLst>
                                      </p:cBhvr>
                                      <p:rCtr x="-10156" y="-2130"/>
                                    </p:animMotion>
                                  </p:childTnLst>
                                </p:cTn>
                              </p:par>
                              <p:par>
                                <p:cTn id="12" presetID="42" presetClass="entr" presetSubtype="0" fill="hold" grpId="0" nodeType="withEffect">
                                  <p:stCondLst>
                                    <p:cond delay="25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fade">
                                      <p:cBhvr>
                                        <p:cTn id="14" dur="1000"/>
                                        <p:tgtEl>
                                          <p:spTgt spid="17">
                                            <p:txEl>
                                              <p:pRg st="0" end="0"/>
                                            </p:txEl>
                                          </p:spTgt>
                                        </p:tgtEl>
                                      </p:cBhvr>
                                    </p:animEffect>
                                    <p:anim calcmode="lin" valueType="num">
                                      <p:cBhvr>
                                        <p:cTn id="15"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75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1000"/>
                                        <p:tgtEl>
                                          <p:spTgt spid="17">
                                            <p:txEl>
                                              <p:pRg st="1" end="1"/>
                                            </p:txEl>
                                          </p:spTgt>
                                        </p:tgtEl>
                                      </p:cBhvr>
                                    </p:animEffect>
                                    <p:anim calcmode="lin" valueType="num">
                                      <p:cBhvr>
                                        <p:cTn id="20"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250"/>
                                  </p:stCondLst>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fade">
                                      <p:cBhvr>
                                        <p:cTn id="24" dur="1000"/>
                                        <p:tgtEl>
                                          <p:spTgt spid="17">
                                            <p:txEl>
                                              <p:pRg st="2" end="2"/>
                                            </p:txEl>
                                          </p:spTgt>
                                        </p:tgtEl>
                                      </p:cBhvr>
                                    </p:animEffect>
                                    <p:anim calcmode="lin" valueType="num">
                                      <p:cBhvr>
                                        <p:cTn id="25"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750"/>
                                  </p:stCondLst>
                                  <p:childTnLst>
                                    <p:set>
                                      <p:cBhvr>
                                        <p:cTn id="28" dur="1" fill="hold">
                                          <p:stCondLst>
                                            <p:cond delay="0"/>
                                          </p:stCondLst>
                                        </p:cTn>
                                        <p:tgtEl>
                                          <p:spTgt spid="17">
                                            <p:txEl>
                                              <p:pRg st="3" end="3"/>
                                            </p:txEl>
                                          </p:spTgt>
                                        </p:tgtEl>
                                        <p:attrNameLst>
                                          <p:attrName>style.visibility</p:attrName>
                                        </p:attrNameLst>
                                      </p:cBhvr>
                                      <p:to>
                                        <p:strVal val="visible"/>
                                      </p:to>
                                    </p:set>
                                    <p:animEffect transition="in" filter="fade">
                                      <p:cBhvr>
                                        <p:cTn id="29" dur="1000"/>
                                        <p:tgtEl>
                                          <p:spTgt spid="17">
                                            <p:txEl>
                                              <p:pRg st="3" end="3"/>
                                            </p:txEl>
                                          </p:spTgt>
                                        </p:tgtEl>
                                      </p:cBhvr>
                                    </p:animEffect>
                                    <p:anim calcmode="lin" valueType="num">
                                      <p:cBhvr>
                                        <p:cTn id="30"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250"/>
                                  </p:stCondLst>
                                  <p:childTnLst>
                                    <p:set>
                                      <p:cBhvr>
                                        <p:cTn id="33" dur="1" fill="hold">
                                          <p:stCondLst>
                                            <p:cond delay="0"/>
                                          </p:stCondLst>
                                        </p:cTn>
                                        <p:tgtEl>
                                          <p:spTgt spid="17">
                                            <p:txEl>
                                              <p:pRg st="4" end="4"/>
                                            </p:txEl>
                                          </p:spTgt>
                                        </p:tgtEl>
                                        <p:attrNameLst>
                                          <p:attrName>style.visibility</p:attrName>
                                        </p:attrNameLst>
                                      </p:cBhvr>
                                      <p:to>
                                        <p:strVal val="visible"/>
                                      </p:to>
                                    </p:set>
                                    <p:animEffect transition="in" filter="fade">
                                      <p:cBhvr>
                                        <p:cTn id="34" dur="1000"/>
                                        <p:tgtEl>
                                          <p:spTgt spid="17">
                                            <p:txEl>
                                              <p:pRg st="4" end="4"/>
                                            </p:txEl>
                                          </p:spTgt>
                                        </p:tgtEl>
                                      </p:cBhvr>
                                    </p:animEffect>
                                    <p:anim calcmode="lin" valueType="num">
                                      <p:cBhvr>
                                        <p:cTn id="35"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6794A-232D-77DA-97D1-68BDA6FA84CD}"/>
            </a:ext>
          </a:extLst>
        </p:cNvPr>
        <p:cNvGrpSpPr/>
        <p:nvPr/>
      </p:nvGrpSpPr>
      <p:grpSpPr>
        <a:xfrm>
          <a:off x="0" y="0"/>
          <a:ext cx="0" cy="0"/>
          <a:chOff x="0" y="0"/>
          <a:chExt cx="0" cy="0"/>
        </a:xfrm>
      </p:grpSpPr>
      <p:sp>
        <p:nvSpPr>
          <p:cNvPr id="2" name="Freeform 9">
            <a:extLst>
              <a:ext uri="{FF2B5EF4-FFF2-40B4-BE49-F238E27FC236}">
                <a16:creationId xmlns:a16="http://schemas.microsoft.com/office/drawing/2014/main" id="{75FEB0B8-BBEA-2098-2772-F4CD033BE038}"/>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8C368C63-1C33-36B0-BDD3-7E64653F92EC}"/>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Title 4">
            <a:extLst>
              <a:ext uri="{FF2B5EF4-FFF2-40B4-BE49-F238E27FC236}">
                <a16:creationId xmlns:a16="http://schemas.microsoft.com/office/drawing/2014/main" id="{D503301C-A150-CC3C-425C-E764969BB1CD}"/>
              </a:ext>
            </a:extLst>
          </p:cNvPr>
          <p:cNvSpPr txBox="1">
            <a:spLocks/>
          </p:cNvSpPr>
          <p:nvPr/>
        </p:nvSpPr>
        <p:spPr>
          <a:xfrm>
            <a:off x="1567543" y="304800"/>
            <a:ext cx="10363200" cy="6858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lvl="0">
              <a:defRPr/>
            </a:pPr>
            <a:r>
              <a:rPr lang="en-US" sz="3600" dirty="0"/>
              <a:t>Evidences for Completion</a:t>
            </a: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5">
            <a:extLst>
              <a:ext uri="{FF2B5EF4-FFF2-40B4-BE49-F238E27FC236}">
                <a16:creationId xmlns:a16="http://schemas.microsoft.com/office/drawing/2014/main" id="{EBE2928C-A2B7-0930-09D1-9D5CA4AA1B9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4" name="Rectangle 1">
            <a:extLst>
              <a:ext uri="{FF2B5EF4-FFF2-40B4-BE49-F238E27FC236}">
                <a16:creationId xmlns:a16="http://schemas.microsoft.com/office/drawing/2014/main" id="{664332CB-8BA9-9A90-7380-B4F94B5E511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RandomForestRegressor</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B2F8FECE-89B5-1B4F-D442-88891DB25585}"/>
              </a:ext>
            </a:extLst>
          </p:cNvPr>
          <p:cNvSpPr txBox="1"/>
          <p:nvPr/>
        </p:nvSpPr>
        <p:spPr>
          <a:xfrm>
            <a:off x="1567543" y="914400"/>
            <a:ext cx="3537857" cy="369332"/>
          </a:xfrm>
          <a:prstGeom prst="rect">
            <a:avLst/>
          </a:prstGeom>
          <a:noFill/>
        </p:spPr>
        <p:txBody>
          <a:bodyPr wrap="square" rtlCol="0">
            <a:spAutoFit/>
          </a:bodyPr>
          <a:lstStyle/>
          <a:p>
            <a:r>
              <a:rPr lang="en-US" dirty="0"/>
              <a:t>ML model implementations</a:t>
            </a:r>
          </a:p>
        </p:txBody>
      </p:sp>
      <p:pic>
        <p:nvPicPr>
          <p:cNvPr id="10" name="Picture 9" descr="A screen shot of a computer program&#10;&#10;Description automatically generated">
            <a:extLst>
              <a:ext uri="{FF2B5EF4-FFF2-40B4-BE49-F238E27FC236}">
                <a16:creationId xmlns:a16="http://schemas.microsoft.com/office/drawing/2014/main" id="{8D8B843C-AD22-2889-3641-AB2CE367A4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0354" y="4191000"/>
            <a:ext cx="4535696" cy="2114803"/>
          </a:xfrm>
          <a:prstGeom prst="rect">
            <a:avLst/>
          </a:prstGeom>
        </p:spPr>
      </p:pic>
      <p:pic>
        <p:nvPicPr>
          <p:cNvPr id="13" name="Picture 12" descr="A computer screen with text&#10;&#10;Description automatically generated">
            <a:extLst>
              <a:ext uri="{FF2B5EF4-FFF2-40B4-BE49-F238E27FC236}">
                <a16:creationId xmlns:a16="http://schemas.microsoft.com/office/drawing/2014/main" id="{A37F271C-FFF9-977F-86A9-312B36F98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0" y="2128612"/>
            <a:ext cx="4949122" cy="3053030"/>
          </a:xfrm>
          <a:prstGeom prst="rect">
            <a:avLst/>
          </a:prstGeom>
        </p:spPr>
      </p:pic>
      <p:pic>
        <p:nvPicPr>
          <p:cNvPr id="16" name="Picture 15" descr="A screenshot of a computer program&#10;&#10;Description automatically generated">
            <a:extLst>
              <a:ext uri="{FF2B5EF4-FFF2-40B4-BE49-F238E27FC236}">
                <a16:creationId xmlns:a16="http://schemas.microsoft.com/office/drawing/2014/main" id="{A5988F41-B6CA-0189-B7C8-7D42714000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0354" y="1295400"/>
            <a:ext cx="4464977" cy="2795422"/>
          </a:xfrm>
          <a:prstGeom prst="rect">
            <a:avLst/>
          </a:prstGeom>
        </p:spPr>
      </p:pic>
    </p:spTree>
    <p:extLst>
      <p:ext uri="{BB962C8B-B14F-4D97-AF65-F5344CB8AC3E}">
        <p14:creationId xmlns:p14="http://schemas.microsoft.com/office/powerpoint/2010/main" val="967464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FFFE5-652E-15E2-261E-FB5FC43E2551}"/>
            </a:ext>
          </a:extLst>
        </p:cNvPr>
        <p:cNvGrpSpPr/>
        <p:nvPr/>
      </p:nvGrpSpPr>
      <p:grpSpPr>
        <a:xfrm>
          <a:off x="0" y="0"/>
          <a:ext cx="0" cy="0"/>
          <a:chOff x="0" y="0"/>
          <a:chExt cx="0" cy="0"/>
        </a:xfrm>
      </p:grpSpPr>
      <p:sp>
        <p:nvSpPr>
          <p:cNvPr id="2" name="Freeform 9">
            <a:extLst>
              <a:ext uri="{FF2B5EF4-FFF2-40B4-BE49-F238E27FC236}">
                <a16:creationId xmlns:a16="http://schemas.microsoft.com/office/drawing/2014/main" id="{412B0F86-EB81-20C1-12B0-68B6BB384D6E}"/>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16039451-CD5F-3746-11CA-3CDE47704834}"/>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Title 4">
            <a:extLst>
              <a:ext uri="{FF2B5EF4-FFF2-40B4-BE49-F238E27FC236}">
                <a16:creationId xmlns:a16="http://schemas.microsoft.com/office/drawing/2014/main" id="{922710C1-2E86-1152-87C5-47CEC8F063D7}"/>
              </a:ext>
            </a:extLst>
          </p:cNvPr>
          <p:cNvSpPr txBox="1">
            <a:spLocks/>
          </p:cNvSpPr>
          <p:nvPr/>
        </p:nvSpPr>
        <p:spPr>
          <a:xfrm>
            <a:off x="1567543" y="374362"/>
            <a:ext cx="10363200" cy="6858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lvl="0">
              <a:defRPr/>
            </a:pPr>
            <a:r>
              <a:rPr lang="en-US" sz="3600" dirty="0"/>
              <a:t>Evidences for Completion</a:t>
            </a: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5">
            <a:extLst>
              <a:ext uri="{FF2B5EF4-FFF2-40B4-BE49-F238E27FC236}">
                <a16:creationId xmlns:a16="http://schemas.microsoft.com/office/drawing/2014/main" id="{DF534464-1F3D-2DBC-73CB-5654315ED44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4" name="Rectangle 1">
            <a:extLst>
              <a:ext uri="{FF2B5EF4-FFF2-40B4-BE49-F238E27FC236}">
                <a16:creationId xmlns:a16="http://schemas.microsoft.com/office/drawing/2014/main" id="{A598B6F8-6A52-A270-B261-8D6F81A446B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RandomForestRegressor</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23BFD16F-2CC0-94F1-D0DB-6A8065B175CB}"/>
              </a:ext>
            </a:extLst>
          </p:cNvPr>
          <p:cNvSpPr txBox="1"/>
          <p:nvPr/>
        </p:nvSpPr>
        <p:spPr>
          <a:xfrm>
            <a:off x="1567543" y="1214735"/>
            <a:ext cx="4071257" cy="461665"/>
          </a:xfrm>
          <a:prstGeom prst="rect">
            <a:avLst/>
          </a:prstGeom>
          <a:noFill/>
        </p:spPr>
        <p:txBody>
          <a:bodyPr wrap="square" rtlCol="0">
            <a:spAutoFit/>
          </a:bodyPr>
          <a:lstStyle/>
          <a:p>
            <a:r>
              <a:rPr lang="en-US" sz="2400" dirty="0"/>
              <a:t>Comparison of  the models</a:t>
            </a:r>
          </a:p>
        </p:txBody>
      </p:sp>
      <p:pic>
        <p:nvPicPr>
          <p:cNvPr id="8" name="Picture 7" descr="A graph with a line&#10;&#10;Description automatically generated">
            <a:extLst>
              <a:ext uri="{FF2B5EF4-FFF2-40B4-BE49-F238E27FC236}">
                <a16:creationId xmlns:a16="http://schemas.microsoft.com/office/drawing/2014/main" id="{4D153422-2AE2-230C-D551-AE9906987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40" y="1938868"/>
            <a:ext cx="3186330" cy="2556932"/>
          </a:xfrm>
          <a:prstGeom prst="rect">
            <a:avLst/>
          </a:prstGeom>
        </p:spPr>
      </p:pic>
      <p:pic>
        <p:nvPicPr>
          <p:cNvPr id="11" name="Picture 10" descr="A green line graph with white text&#10;&#10;Description automatically generated">
            <a:extLst>
              <a:ext uri="{FF2B5EF4-FFF2-40B4-BE49-F238E27FC236}">
                <a16:creationId xmlns:a16="http://schemas.microsoft.com/office/drawing/2014/main" id="{D366A247-8D64-70D0-5A7C-228B8DE4E4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1220" y="1861825"/>
            <a:ext cx="3327380" cy="2633975"/>
          </a:xfrm>
          <a:prstGeom prst="rect">
            <a:avLst/>
          </a:prstGeom>
        </p:spPr>
      </p:pic>
      <p:pic>
        <p:nvPicPr>
          <p:cNvPr id="14" name="Picture 13" descr="A line graph with a line drawn on it&#10;&#10;Description automatically generated with medium confidence">
            <a:extLst>
              <a:ext uri="{FF2B5EF4-FFF2-40B4-BE49-F238E27FC236}">
                <a16:creationId xmlns:a16="http://schemas.microsoft.com/office/drawing/2014/main" id="{098507F6-1D69-B179-1454-2A33610F41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5020" y="1861825"/>
            <a:ext cx="3327380" cy="2633975"/>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C535E533-90DF-7B16-C740-BB1BB37ED4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0827" y="5013490"/>
            <a:ext cx="5668166" cy="876422"/>
          </a:xfrm>
          <a:prstGeom prst="rect">
            <a:avLst/>
          </a:prstGeom>
        </p:spPr>
      </p:pic>
    </p:spTree>
    <p:extLst>
      <p:ext uri="{BB962C8B-B14F-4D97-AF65-F5344CB8AC3E}">
        <p14:creationId xmlns:p14="http://schemas.microsoft.com/office/powerpoint/2010/main" val="932835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426C2-BB64-894D-4E5D-88E6F4934251}"/>
            </a:ext>
          </a:extLst>
        </p:cNvPr>
        <p:cNvGrpSpPr/>
        <p:nvPr/>
      </p:nvGrpSpPr>
      <p:grpSpPr>
        <a:xfrm>
          <a:off x="0" y="0"/>
          <a:ext cx="0" cy="0"/>
          <a:chOff x="0" y="0"/>
          <a:chExt cx="0" cy="0"/>
        </a:xfrm>
      </p:grpSpPr>
      <p:sp>
        <p:nvSpPr>
          <p:cNvPr id="2" name="Freeform 9">
            <a:extLst>
              <a:ext uri="{FF2B5EF4-FFF2-40B4-BE49-F238E27FC236}">
                <a16:creationId xmlns:a16="http://schemas.microsoft.com/office/drawing/2014/main" id="{C85CB0D1-9483-E9CA-2476-919E8CB8AAF3}"/>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989E33CE-6005-F975-3F8B-831F1A03243C}"/>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Title 4">
            <a:extLst>
              <a:ext uri="{FF2B5EF4-FFF2-40B4-BE49-F238E27FC236}">
                <a16:creationId xmlns:a16="http://schemas.microsoft.com/office/drawing/2014/main" id="{80F91D83-DBD3-E8D2-6FB1-059DD399FDFF}"/>
              </a:ext>
            </a:extLst>
          </p:cNvPr>
          <p:cNvSpPr txBox="1">
            <a:spLocks/>
          </p:cNvSpPr>
          <p:nvPr/>
        </p:nvSpPr>
        <p:spPr>
          <a:xfrm>
            <a:off x="1567543" y="374362"/>
            <a:ext cx="10363200" cy="6858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lvl="0">
              <a:defRPr/>
            </a:pPr>
            <a:r>
              <a:rPr lang="en-US" sz="3600" dirty="0"/>
              <a:t>Evidences for Completion</a:t>
            </a: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5">
            <a:extLst>
              <a:ext uri="{FF2B5EF4-FFF2-40B4-BE49-F238E27FC236}">
                <a16:creationId xmlns:a16="http://schemas.microsoft.com/office/drawing/2014/main" id="{5BBE5E2E-0439-EB39-F84B-58A999409CD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4" name="Rectangle 1">
            <a:extLst>
              <a:ext uri="{FF2B5EF4-FFF2-40B4-BE49-F238E27FC236}">
                <a16:creationId xmlns:a16="http://schemas.microsoft.com/office/drawing/2014/main" id="{2A74DF0E-1604-89C3-1ADA-99720C5E94B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RandomForestRegressor</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286E4C8-18C8-68CE-62F6-012CCD32C177}"/>
              </a:ext>
            </a:extLst>
          </p:cNvPr>
          <p:cNvSpPr txBox="1"/>
          <p:nvPr/>
        </p:nvSpPr>
        <p:spPr>
          <a:xfrm>
            <a:off x="1567543" y="1143000"/>
            <a:ext cx="4071257" cy="461665"/>
          </a:xfrm>
          <a:prstGeom prst="rect">
            <a:avLst/>
          </a:prstGeom>
          <a:noFill/>
        </p:spPr>
        <p:txBody>
          <a:bodyPr wrap="square" rtlCol="0">
            <a:spAutoFit/>
          </a:bodyPr>
          <a:lstStyle/>
          <a:p>
            <a:r>
              <a:rPr lang="en-US" sz="2400" dirty="0"/>
              <a:t>Comparison of  the models</a:t>
            </a:r>
          </a:p>
        </p:txBody>
      </p:sp>
      <p:pic>
        <p:nvPicPr>
          <p:cNvPr id="10" name="Picture 9" descr="A graph of a performance comparison&#10;&#10;Description automatically generated">
            <a:extLst>
              <a:ext uri="{FF2B5EF4-FFF2-40B4-BE49-F238E27FC236}">
                <a16:creationId xmlns:a16="http://schemas.microsoft.com/office/drawing/2014/main" id="{7DD4015F-1101-6999-9854-0BFFDB75C5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707502"/>
            <a:ext cx="4773511" cy="3641716"/>
          </a:xfrm>
          <a:prstGeom prst="rect">
            <a:avLst/>
          </a:prstGeom>
        </p:spPr>
      </p:pic>
      <p:graphicFrame>
        <p:nvGraphicFramePr>
          <p:cNvPr id="15" name="Table 14">
            <a:extLst>
              <a:ext uri="{FF2B5EF4-FFF2-40B4-BE49-F238E27FC236}">
                <a16:creationId xmlns:a16="http://schemas.microsoft.com/office/drawing/2014/main" id="{28BACEF1-EFD2-7006-5064-853A7F2AB640}"/>
              </a:ext>
            </a:extLst>
          </p:cNvPr>
          <p:cNvGraphicFramePr>
            <a:graphicFrameLocks noGrp="1"/>
          </p:cNvGraphicFramePr>
          <p:nvPr/>
        </p:nvGraphicFramePr>
        <p:xfrm>
          <a:off x="6947475" y="2209800"/>
          <a:ext cx="4330125" cy="28397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126093067"/>
                    </a:ext>
                  </a:extLst>
                </a:gridCol>
                <a:gridCol w="1143000">
                  <a:extLst>
                    <a:ext uri="{9D8B030D-6E8A-4147-A177-3AD203B41FA5}">
                      <a16:colId xmlns:a16="http://schemas.microsoft.com/office/drawing/2014/main" val="3387807894"/>
                    </a:ext>
                  </a:extLst>
                </a:gridCol>
                <a:gridCol w="2501325">
                  <a:extLst>
                    <a:ext uri="{9D8B030D-6E8A-4147-A177-3AD203B41FA5}">
                      <a16:colId xmlns:a16="http://schemas.microsoft.com/office/drawing/2014/main" val="570672277"/>
                    </a:ext>
                  </a:extLst>
                </a:gridCol>
              </a:tblGrid>
              <a:tr h="370840">
                <a:tc>
                  <a:txBody>
                    <a:bodyPr/>
                    <a:lstStyle/>
                    <a:p>
                      <a:endParaRPr lang="en-US"/>
                    </a:p>
                  </a:txBody>
                  <a:tcPr/>
                </a:tc>
                <a:tc>
                  <a:txBody>
                    <a:bodyPr/>
                    <a:lstStyle/>
                    <a:p>
                      <a:r>
                        <a:rPr lang="en-US" dirty="0"/>
                        <a:t>MAE</a:t>
                      </a:r>
                    </a:p>
                  </a:txBody>
                  <a:tcPr/>
                </a:tc>
                <a:tc>
                  <a:txBody>
                    <a:bodyPr/>
                    <a:lstStyle/>
                    <a:p>
                      <a:r>
                        <a:rPr lang="en-US" dirty="0"/>
                        <a:t>Remarks</a:t>
                      </a:r>
                    </a:p>
                  </a:txBody>
                  <a:tcPr/>
                </a:tc>
                <a:extLst>
                  <a:ext uri="{0D108BD9-81ED-4DB2-BD59-A6C34878D82A}">
                    <a16:rowId xmlns:a16="http://schemas.microsoft.com/office/drawing/2014/main" val="3767119548"/>
                  </a:ext>
                </a:extLst>
              </a:tr>
              <a:tr h="370840">
                <a:tc>
                  <a:txBody>
                    <a:bodyPr/>
                    <a:lstStyle/>
                    <a:p>
                      <a:r>
                        <a:rPr lang="en-US" dirty="0"/>
                        <a:t>GB</a:t>
                      </a:r>
                    </a:p>
                  </a:txBody>
                  <a:tcPr/>
                </a:tc>
                <a:tc>
                  <a:txBody>
                    <a:bodyPr/>
                    <a:lstStyle/>
                    <a:p>
                      <a:r>
                        <a:rPr lang="en-US" dirty="0"/>
                        <a:t>0.00066</a:t>
                      </a:r>
                    </a:p>
                  </a:txBody>
                  <a:tcPr/>
                </a:tc>
                <a:tc>
                  <a:txBody>
                    <a:bodyPr/>
                    <a:lstStyle/>
                    <a:p>
                      <a:r>
                        <a:rPr lang="en-US" dirty="0"/>
                        <a:t>Slightly higher error than Random Forest but still very good.</a:t>
                      </a:r>
                    </a:p>
                  </a:txBody>
                  <a:tcPr anchor="ctr"/>
                </a:tc>
                <a:extLst>
                  <a:ext uri="{0D108BD9-81ED-4DB2-BD59-A6C34878D82A}">
                    <a16:rowId xmlns:a16="http://schemas.microsoft.com/office/drawing/2014/main" val="1221078113"/>
                  </a:ext>
                </a:extLst>
              </a:tr>
              <a:tr h="370840">
                <a:tc>
                  <a:txBody>
                    <a:bodyPr/>
                    <a:lstStyle/>
                    <a:p>
                      <a:r>
                        <a:rPr lang="en-US" dirty="0"/>
                        <a:t>RF</a:t>
                      </a:r>
                    </a:p>
                  </a:txBody>
                  <a:tcPr/>
                </a:tc>
                <a:tc>
                  <a:txBody>
                    <a:bodyPr/>
                    <a:lstStyle/>
                    <a:p>
                      <a:r>
                        <a:rPr lang="en-US" dirty="0"/>
                        <a:t>3.42e-05</a:t>
                      </a:r>
                    </a:p>
                  </a:txBody>
                  <a:tcPr anchor="ctr"/>
                </a:tc>
                <a:tc>
                  <a:txBody>
                    <a:bodyPr/>
                    <a:lstStyle/>
                    <a:p>
                      <a:r>
                        <a:rPr lang="en-US" dirty="0"/>
                        <a:t>Excellent performance with very low error.</a:t>
                      </a:r>
                    </a:p>
                  </a:txBody>
                  <a:tcPr anchor="ctr"/>
                </a:tc>
                <a:extLst>
                  <a:ext uri="{0D108BD9-81ED-4DB2-BD59-A6C34878D82A}">
                    <a16:rowId xmlns:a16="http://schemas.microsoft.com/office/drawing/2014/main" val="1749473752"/>
                  </a:ext>
                </a:extLst>
              </a:tr>
              <a:tr h="370840">
                <a:tc>
                  <a:txBody>
                    <a:bodyPr/>
                    <a:lstStyle/>
                    <a:p>
                      <a:r>
                        <a:rPr lang="en-US" dirty="0"/>
                        <a:t>LR</a:t>
                      </a:r>
                    </a:p>
                  </a:txBody>
                  <a:tcPr/>
                </a:tc>
                <a:tc>
                  <a:txBody>
                    <a:bodyPr/>
                    <a:lstStyle/>
                    <a:p>
                      <a:r>
                        <a:rPr lang="en-US" dirty="0"/>
                        <a:t>8.03e-17</a:t>
                      </a:r>
                    </a:p>
                  </a:txBody>
                  <a:tcPr anchor="ctr"/>
                </a:tc>
                <a:tc>
                  <a:txBody>
                    <a:bodyPr/>
                    <a:lstStyle/>
                    <a:p>
                      <a:r>
                        <a:rPr lang="en-US" dirty="0"/>
                        <a:t>Extremely low error, but the model may be too simplistic.</a:t>
                      </a:r>
                    </a:p>
                  </a:txBody>
                  <a:tcPr anchor="ctr"/>
                </a:tc>
                <a:extLst>
                  <a:ext uri="{0D108BD9-81ED-4DB2-BD59-A6C34878D82A}">
                    <a16:rowId xmlns:a16="http://schemas.microsoft.com/office/drawing/2014/main" val="3762331931"/>
                  </a:ext>
                </a:extLst>
              </a:tr>
            </a:tbl>
          </a:graphicData>
        </a:graphic>
      </p:graphicFrame>
    </p:spTree>
    <p:extLst>
      <p:ext uri="{BB962C8B-B14F-4D97-AF65-F5344CB8AC3E}">
        <p14:creationId xmlns:p14="http://schemas.microsoft.com/office/powerpoint/2010/main" val="4198293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Title 4">
            <a:extLst>
              <a:ext uri="{FF2B5EF4-FFF2-40B4-BE49-F238E27FC236}">
                <a16:creationId xmlns:a16="http://schemas.microsoft.com/office/drawing/2014/main" id="{9F037B9E-BA49-A5CD-D626-A9FDCB2B835D}"/>
              </a:ext>
            </a:extLst>
          </p:cNvPr>
          <p:cNvSpPr>
            <a:spLocks noGrp="1"/>
          </p:cNvSpPr>
          <p:nvPr>
            <p:ph type="title"/>
          </p:nvPr>
        </p:nvSpPr>
        <p:spPr>
          <a:xfrm>
            <a:off x="198617" y="297435"/>
            <a:ext cx="11684000" cy="868362"/>
          </a:xfrm>
        </p:spPr>
        <p:txBody>
          <a:bodyPr>
            <a:normAutofit fontScale="90000"/>
          </a:bodyPr>
          <a:lstStyle/>
          <a:p>
            <a:r>
              <a:rPr lang="en-US" b="1" dirty="0"/>
              <a:t>Gantt Chart</a:t>
            </a:r>
            <a:br>
              <a:rPr lang="en-US" dirty="0"/>
            </a:br>
            <a:endParaRPr lang="en-US" dirty="0"/>
          </a:p>
        </p:txBody>
      </p:sp>
      <p:graphicFrame>
        <p:nvGraphicFramePr>
          <p:cNvPr id="6" name="Table 5">
            <a:extLst>
              <a:ext uri="{FF2B5EF4-FFF2-40B4-BE49-F238E27FC236}">
                <a16:creationId xmlns:a16="http://schemas.microsoft.com/office/drawing/2014/main" id="{8D7A932C-D555-581D-36EE-4C9832780491}"/>
              </a:ext>
            </a:extLst>
          </p:cNvPr>
          <p:cNvGraphicFramePr>
            <a:graphicFrameLocks noGrp="1"/>
          </p:cNvGraphicFramePr>
          <p:nvPr>
            <p:extLst>
              <p:ext uri="{D42A27DB-BD31-4B8C-83A1-F6EECF244321}">
                <p14:modId xmlns:p14="http://schemas.microsoft.com/office/powerpoint/2010/main" val="2558754028"/>
              </p:ext>
            </p:extLst>
          </p:nvPr>
        </p:nvGraphicFramePr>
        <p:xfrm>
          <a:off x="838200" y="881745"/>
          <a:ext cx="10837519" cy="5461000"/>
        </p:xfrm>
        <a:graphic>
          <a:graphicData uri="http://schemas.openxmlformats.org/drawingml/2006/table">
            <a:tbl>
              <a:tblPr firstRow="1" bandRow="1">
                <a:tableStyleId>{5C22544A-7EE6-4342-B048-85BDC9FD1C3A}</a:tableStyleId>
              </a:tblPr>
              <a:tblGrid>
                <a:gridCol w="3327400">
                  <a:extLst>
                    <a:ext uri="{9D8B030D-6E8A-4147-A177-3AD203B41FA5}">
                      <a16:colId xmlns:a16="http://schemas.microsoft.com/office/drawing/2014/main" val="3668996680"/>
                    </a:ext>
                  </a:extLst>
                </a:gridCol>
                <a:gridCol w="625231">
                  <a:extLst>
                    <a:ext uri="{9D8B030D-6E8A-4147-A177-3AD203B41FA5}">
                      <a16:colId xmlns:a16="http://schemas.microsoft.com/office/drawing/2014/main" val="3753388136"/>
                    </a:ext>
                  </a:extLst>
                </a:gridCol>
                <a:gridCol w="625231">
                  <a:extLst>
                    <a:ext uri="{9D8B030D-6E8A-4147-A177-3AD203B41FA5}">
                      <a16:colId xmlns:a16="http://schemas.microsoft.com/office/drawing/2014/main" val="2272934253"/>
                    </a:ext>
                  </a:extLst>
                </a:gridCol>
                <a:gridCol w="625231">
                  <a:extLst>
                    <a:ext uri="{9D8B030D-6E8A-4147-A177-3AD203B41FA5}">
                      <a16:colId xmlns:a16="http://schemas.microsoft.com/office/drawing/2014/main" val="1330826971"/>
                    </a:ext>
                  </a:extLst>
                </a:gridCol>
                <a:gridCol w="625231">
                  <a:extLst>
                    <a:ext uri="{9D8B030D-6E8A-4147-A177-3AD203B41FA5}">
                      <a16:colId xmlns:a16="http://schemas.microsoft.com/office/drawing/2014/main" val="929274201"/>
                    </a:ext>
                  </a:extLst>
                </a:gridCol>
                <a:gridCol w="635191">
                  <a:extLst>
                    <a:ext uri="{9D8B030D-6E8A-4147-A177-3AD203B41FA5}">
                      <a16:colId xmlns:a16="http://schemas.microsoft.com/office/drawing/2014/main" val="3798778735"/>
                    </a:ext>
                  </a:extLst>
                </a:gridCol>
                <a:gridCol w="622618">
                  <a:extLst>
                    <a:ext uri="{9D8B030D-6E8A-4147-A177-3AD203B41FA5}">
                      <a16:colId xmlns:a16="http://schemas.microsoft.com/office/drawing/2014/main" val="3649415523"/>
                    </a:ext>
                  </a:extLst>
                </a:gridCol>
                <a:gridCol w="625231">
                  <a:extLst>
                    <a:ext uri="{9D8B030D-6E8A-4147-A177-3AD203B41FA5}">
                      <a16:colId xmlns:a16="http://schemas.microsoft.com/office/drawing/2014/main" val="3664640024"/>
                    </a:ext>
                  </a:extLst>
                </a:gridCol>
                <a:gridCol w="625231">
                  <a:extLst>
                    <a:ext uri="{9D8B030D-6E8A-4147-A177-3AD203B41FA5}">
                      <a16:colId xmlns:a16="http://schemas.microsoft.com/office/drawing/2014/main" val="2639264673"/>
                    </a:ext>
                  </a:extLst>
                </a:gridCol>
                <a:gridCol w="625231">
                  <a:extLst>
                    <a:ext uri="{9D8B030D-6E8A-4147-A177-3AD203B41FA5}">
                      <a16:colId xmlns:a16="http://schemas.microsoft.com/office/drawing/2014/main" val="1165486420"/>
                    </a:ext>
                  </a:extLst>
                </a:gridCol>
                <a:gridCol w="625231">
                  <a:extLst>
                    <a:ext uri="{9D8B030D-6E8A-4147-A177-3AD203B41FA5}">
                      <a16:colId xmlns:a16="http://schemas.microsoft.com/office/drawing/2014/main" val="3236486756"/>
                    </a:ext>
                  </a:extLst>
                </a:gridCol>
                <a:gridCol w="625231">
                  <a:extLst>
                    <a:ext uri="{9D8B030D-6E8A-4147-A177-3AD203B41FA5}">
                      <a16:colId xmlns:a16="http://schemas.microsoft.com/office/drawing/2014/main" val="4271827394"/>
                    </a:ext>
                  </a:extLst>
                </a:gridCol>
                <a:gridCol w="625231">
                  <a:extLst>
                    <a:ext uri="{9D8B030D-6E8A-4147-A177-3AD203B41FA5}">
                      <a16:colId xmlns:a16="http://schemas.microsoft.com/office/drawing/2014/main" val="2313799541"/>
                    </a:ext>
                  </a:extLst>
                </a:gridCol>
              </a:tblGrid>
              <a:tr h="370840">
                <a:tc>
                  <a:txBody>
                    <a:bodyPr/>
                    <a:lstStyle/>
                    <a:p>
                      <a:r>
                        <a:rPr lang="en-US" dirty="0"/>
                        <a:t>Milestone</a:t>
                      </a:r>
                    </a:p>
                  </a:txBody>
                  <a:tcPr/>
                </a:tc>
                <a:tc>
                  <a:txBody>
                    <a:bodyPr/>
                    <a:lstStyle/>
                    <a:p>
                      <a:r>
                        <a:rPr lang="en-US" dirty="0"/>
                        <a:t>Jul</a:t>
                      </a:r>
                    </a:p>
                  </a:txBody>
                  <a:tcPr/>
                </a:tc>
                <a:tc>
                  <a:txBody>
                    <a:bodyPr/>
                    <a:lstStyle/>
                    <a:p>
                      <a:r>
                        <a:rPr lang="en-US" dirty="0"/>
                        <a:t>Aug</a:t>
                      </a:r>
                    </a:p>
                  </a:txBody>
                  <a:tcPr/>
                </a:tc>
                <a:tc>
                  <a:txBody>
                    <a:bodyPr/>
                    <a:lstStyle/>
                    <a:p>
                      <a:r>
                        <a:rPr lang="en-US" dirty="0"/>
                        <a:t>Sep</a:t>
                      </a:r>
                    </a:p>
                  </a:txBody>
                  <a:tcPr/>
                </a:tc>
                <a:tc>
                  <a:txBody>
                    <a:bodyPr/>
                    <a:lstStyle/>
                    <a:p>
                      <a:r>
                        <a:rPr lang="en-US" dirty="0"/>
                        <a:t>Oct</a:t>
                      </a:r>
                    </a:p>
                  </a:txBody>
                  <a:tcPr/>
                </a:tc>
                <a:tc>
                  <a:txBody>
                    <a:bodyPr/>
                    <a:lstStyle/>
                    <a:p>
                      <a:r>
                        <a:rPr lang="en-US" dirty="0"/>
                        <a:t>Nov</a:t>
                      </a:r>
                    </a:p>
                  </a:txBody>
                  <a:tcPr/>
                </a:tc>
                <a:tc>
                  <a:txBody>
                    <a:bodyPr/>
                    <a:lstStyle/>
                    <a:p>
                      <a:r>
                        <a:rPr lang="en-US" dirty="0"/>
                        <a:t>Dec</a:t>
                      </a:r>
                    </a:p>
                  </a:txBody>
                  <a:tcPr/>
                </a:tc>
                <a:tc>
                  <a:txBody>
                    <a:bodyPr/>
                    <a:lstStyle/>
                    <a:p>
                      <a:r>
                        <a:rPr lang="en-US" dirty="0"/>
                        <a:t>Jan</a:t>
                      </a:r>
                    </a:p>
                  </a:txBody>
                  <a:tcPr/>
                </a:tc>
                <a:tc>
                  <a:txBody>
                    <a:bodyPr/>
                    <a:lstStyle/>
                    <a:p>
                      <a:r>
                        <a:rPr lang="en-US" dirty="0"/>
                        <a:t>Feb</a:t>
                      </a:r>
                    </a:p>
                  </a:txBody>
                  <a:tcPr/>
                </a:tc>
                <a:tc>
                  <a:txBody>
                    <a:bodyPr/>
                    <a:lstStyle/>
                    <a:p>
                      <a:r>
                        <a:rPr lang="en-US" dirty="0"/>
                        <a:t>Mar</a:t>
                      </a:r>
                    </a:p>
                  </a:txBody>
                  <a:tcPr/>
                </a:tc>
                <a:tc>
                  <a:txBody>
                    <a:bodyPr/>
                    <a:lstStyle/>
                    <a:p>
                      <a:r>
                        <a:rPr lang="en-US" dirty="0"/>
                        <a:t>Apr</a:t>
                      </a:r>
                    </a:p>
                  </a:txBody>
                  <a:tcPr/>
                </a:tc>
                <a:tc>
                  <a:txBody>
                    <a:bodyPr/>
                    <a:lstStyle/>
                    <a:p>
                      <a:r>
                        <a:rPr lang="en-US" dirty="0"/>
                        <a:t>May</a:t>
                      </a:r>
                    </a:p>
                  </a:txBody>
                  <a:tcPr/>
                </a:tc>
                <a:tc>
                  <a:txBody>
                    <a:bodyPr/>
                    <a:lstStyle/>
                    <a:p>
                      <a:r>
                        <a:rPr lang="en-US" dirty="0"/>
                        <a:t>Jun</a:t>
                      </a:r>
                    </a:p>
                  </a:txBody>
                  <a:tcPr/>
                </a:tc>
                <a:extLst>
                  <a:ext uri="{0D108BD9-81ED-4DB2-BD59-A6C34878D82A}">
                    <a16:rowId xmlns:a16="http://schemas.microsoft.com/office/drawing/2014/main" val="117093451"/>
                  </a:ext>
                </a:extLst>
              </a:tr>
              <a:tr h="370840">
                <a:tc>
                  <a:txBody>
                    <a:bodyPr/>
                    <a:lstStyle/>
                    <a:p>
                      <a:r>
                        <a:rPr lang="en-US" dirty="0"/>
                        <a:t>Research about topic and tasks</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56382445"/>
                  </a:ext>
                </a:extLst>
              </a:tr>
              <a:tr h="370840">
                <a:tc>
                  <a:txBody>
                    <a:bodyPr/>
                    <a:lstStyle/>
                    <a:p>
                      <a:r>
                        <a:rPr lang="en-US" dirty="0"/>
                        <a:t>Group discussion</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00081862"/>
                  </a:ext>
                </a:extLst>
              </a:tr>
              <a:tr h="370840">
                <a:tc>
                  <a:txBody>
                    <a:bodyPr/>
                    <a:lstStyle/>
                    <a:p>
                      <a:r>
                        <a:rPr lang="en-US" dirty="0"/>
                        <a:t>Technology analysis</a:t>
                      </a:r>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95192754"/>
                  </a:ext>
                </a:extLst>
              </a:tr>
              <a:tr h="370840">
                <a:tc>
                  <a:txBody>
                    <a:bodyPr/>
                    <a:lstStyle/>
                    <a:p>
                      <a:r>
                        <a:rPr lang="en-US" dirty="0"/>
                        <a:t>Resource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54790826"/>
                  </a:ext>
                </a:extLst>
              </a:tr>
              <a:tr h="370840">
                <a:tc>
                  <a:txBody>
                    <a:bodyPr/>
                    <a:lstStyle/>
                    <a:p>
                      <a:r>
                        <a:rPr lang="en-US" dirty="0"/>
                        <a:t>Topic Assessment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34423250"/>
                  </a:ext>
                </a:extLst>
              </a:tr>
              <a:tr h="370840">
                <a:tc>
                  <a:txBody>
                    <a:bodyPr/>
                    <a:lstStyle/>
                    <a:p>
                      <a:r>
                        <a:rPr lang="en-US" dirty="0"/>
                        <a:t>Hardware design and implement the code</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25997368"/>
                  </a:ext>
                </a:extLst>
              </a:tr>
              <a:tr h="370840">
                <a:tc>
                  <a:txBody>
                    <a:bodyPr/>
                    <a:lstStyle/>
                    <a:p>
                      <a:r>
                        <a:rPr lang="en-US" dirty="0"/>
                        <a:t>Project implementation phase 1</a:t>
                      </a:r>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73392887"/>
                  </a:ext>
                </a:extLst>
              </a:tr>
              <a:tr h="370840">
                <a:tc>
                  <a:txBody>
                    <a:bodyPr/>
                    <a:lstStyle/>
                    <a:p>
                      <a:r>
                        <a:rPr lang="en-US" dirty="0"/>
                        <a:t>Integration testing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02218673"/>
                  </a:ext>
                </a:extLst>
              </a:tr>
              <a:tr h="370840">
                <a:tc>
                  <a:txBody>
                    <a:bodyPr/>
                    <a:lstStyle/>
                    <a:p>
                      <a:r>
                        <a:rPr lang="en-US" dirty="0"/>
                        <a:t>Progress Presentation 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99747681"/>
                  </a:ext>
                </a:extLst>
              </a:tr>
              <a:tr h="370840">
                <a:tc>
                  <a:txBody>
                    <a:bodyPr/>
                    <a:lstStyle/>
                    <a:p>
                      <a:r>
                        <a:rPr lang="en-US" dirty="0"/>
                        <a:t>Project implementation phase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8606897"/>
                  </a:ext>
                </a:extLst>
              </a:tr>
              <a:tr h="370840">
                <a:tc>
                  <a:txBody>
                    <a:bodyPr/>
                    <a:lstStyle/>
                    <a:p>
                      <a:r>
                        <a:rPr lang="en-US" dirty="0"/>
                        <a:t>Progress presentation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16382664"/>
                  </a:ext>
                </a:extLst>
              </a:tr>
              <a:tr h="370840">
                <a:tc>
                  <a:txBody>
                    <a:bodyPr/>
                    <a:lstStyle/>
                    <a:p>
                      <a:r>
                        <a:rPr lang="en-US" dirty="0"/>
                        <a:t>Testing and evaluation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023032443"/>
                  </a:ext>
                </a:extLst>
              </a:tr>
              <a:tr h="370840">
                <a:tc>
                  <a:txBody>
                    <a:bodyPr/>
                    <a:lstStyle/>
                    <a:p>
                      <a:r>
                        <a:rPr lang="en-US" dirty="0"/>
                        <a:t>Final report and conclusion</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extLst>
                  <a:ext uri="{0D108BD9-81ED-4DB2-BD59-A6C34878D82A}">
                    <a16:rowId xmlns:a16="http://schemas.microsoft.com/office/drawing/2014/main" val="1385774031"/>
                  </a:ext>
                </a:extLst>
              </a:tr>
            </a:tbl>
          </a:graphicData>
        </a:graphic>
      </p:graphicFrame>
      <p:sp>
        <p:nvSpPr>
          <p:cNvPr id="7" name="Rectangle 6">
            <a:extLst>
              <a:ext uri="{FF2B5EF4-FFF2-40B4-BE49-F238E27FC236}">
                <a16:creationId xmlns:a16="http://schemas.microsoft.com/office/drawing/2014/main" id="{5829E274-598F-56BF-4B95-FACE9239B5D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2586165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all" spc="0" normalizeH="0" baseline="0" noProof="0" dirty="0">
                <a:ln>
                  <a:noFill/>
                </a:ln>
                <a:solidFill>
                  <a:prstClr val="black"/>
                </a:solidFill>
                <a:effectLst/>
                <a:uLnTx/>
                <a:uFillTx/>
                <a:latin typeface="Adobe Devanagari" pitchFamily="18" charset="0"/>
                <a:ea typeface="+mj-ea"/>
              </a:rPr>
              <a:t>Work Breakdown Structure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Rectangle 2">
            <a:extLst>
              <a:ext uri="{FF2B5EF4-FFF2-40B4-BE49-F238E27FC236}">
                <a16:creationId xmlns:a16="http://schemas.microsoft.com/office/drawing/2014/main" id="{8349BE9B-0977-F90E-B072-61640B78EDB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4" name="Picture 3" descr="A diagram of a company&#10;&#10;Description automatically generated">
            <a:extLst>
              <a:ext uri="{FF2B5EF4-FFF2-40B4-BE49-F238E27FC236}">
                <a16:creationId xmlns:a16="http://schemas.microsoft.com/office/drawing/2014/main" id="{0CF62957-A8D6-D30E-F05C-5B4D07296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94" y="1371600"/>
            <a:ext cx="10952411" cy="4481512"/>
          </a:xfrm>
          <a:prstGeom prst="rect">
            <a:avLst/>
          </a:prstGeom>
        </p:spPr>
      </p:pic>
    </p:spTree>
    <p:extLst>
      <p:ext uri="{BB962C8B-B14F-4D97-AF65-F5344CB8AC3E}">
        <p14:creationId xmlns:p14="http://schemas.microsoft.com/office/powerpoint/2010/main" val="2155525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Title 4">
            <a:extLst>
              <a:ext uri="{FF2B5EF4-FFF2-40B4-BE49-F238E27FC236}">
                <a16:creationId xmlns:a16="http://schemas.microsoft.com/office/drawing/2014/main" id="{A4C1966E-1F87-A31D-84C3-5A2CB811A343}"/>
              </a:ext>
            </a:extLst>
          </p:cNvPr>
          <p:cNvSpPr txBox="1">
            <a:spLocks/>
          </p:cNvSpPr>
          <p:nvPr/>
        </p:nvSpPr>
        <p:spPr>
          <a:xfrm>
            <a:off x="4800600" y="374362"/>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References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5">
            <a:extLst>
              <a:ext uri="{FF2B5EF4-FFF2-40B4-BE49-F238E27FC236}">
                <a16:creationId xmlns:a16="http://schemas.microsoft.com/office/drawing/2014/main" id="{3F4EF786-1AD8-4698-0680-0B36C01D6F9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7" name="TextBox 6">
            <a:extLst>
              <a:ext uri="{FF2B5EF4-FFF2-40B4-BE49-F238E27FC236}">
                <a16:creationId xmlns:a16="http://schemas.microsoft.com/office/drawing/2014/main" id="{8B148BE4-B6D4-215C-5690-2F435BF7736F}"/>
              </a:ext>
            </a:extLst>
          </p:cNvPr>
          <p:cNvSpPr txBox="1"/>
          <p:nvPr/>
        </p:nvSpPr>
        <p:spPr>
          <a:xfrm>
            <a:off x="464270" y="1295400"/>
            <a:ext cx="11353800" cy="5142433"/>
          </a:xfrm>
          <a:prstGeom prst="rect">
            <a:avLst/>
          </a:prstGeom>
          <a:noFill/>
        </p:spPr>
        <p:txBody>
          <a:bodyPr wrap="square" rtlCol="0">
            <a:spAutoFit/>
          </a:bodyPr>
          <a:lstStyle/>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[1]</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H. D.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Weligamage</a:t>
            </a:r>
            <a:r>
              <a:rPr lang="en-US" sz="1200" kern="100" dirty="0">
                <a:effectLst/>
                <a:latin typeface="Aptos" panose="020B0004020202020204" pitchFamily="34" charset="0"/>
                <a:ea typeface="Aptos" panose="020B0004020202020204" pitchFamily="34" charset="0"/>
                <a:cs typeface="Iskoola Pota" panose="020B0502040204020203" pitchFamily="34" charset="0"/>
              </a:rPr>
              <a:t>, S. M.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Wijesekara</a:t>
            </a:r>
            <a:r>
              <a:rPr lang="en-US" sz="1200" kern="100" dirty="0">
                <a:effectLst/>
                <a:latin typeface="Aptos" panose="020B0004020202020204" pitchFamily="34" charset="0"/>
                <a:ea typeface="Aptos" panose="020B0004020202020204" pitchFamily="34" charset="0"/>
                <a:cs typeface="Iskoola Pota" panose="020B0502040204020203" pitchFamily="34" charset="0"/>
              </a:rPr>
              <a:t>, M. D. 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Chathwara</a:t>
            </a:r>
            <a:r>
              <a:rPr lang="en-US" sz="1200" kern="100" dirty="0">
                <a:effectLst/>
                <a:latin typeface="Aptos" panose="020B0004020202020204" pitchFamily="34" charset="0"/>
                <a:ea typeface="Aptos" panose="020B0004020202020204" pitchFamily="34" charset="0"/>
                <a:cs typeface="Iskoola Pota" panose="020B0502040204020203" pitchFamily="34" charset="0"/>
              </a:rPr>
              <a:t>, H. G. Isuru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Kavinda</a:t>
            </a:r>
            <a:r>
              <a:rPr lang="en-US" sz="1200" kern="100" dirty="0">
                <a:effectLst/>
                <a:latin typeface="Aptos" panose="020B0004020202020204" pitchFamily="34" charset="0"/>
                <a:ea typeface="Aptos" panose="020B0004020202020204" pitchFamily="34" charset="0"/>
                <a:cs typeface="Iskoola Pota" panose="020B0502040204020203" pitchFamily="34" charset="0"/>
              </a:rPr>
              <a:t>, N.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Amarasena</a:t>
            </a:r>
            <a:r>
              <a:rPr lang="en-US" sz="1200" kern="100" dirty="0">
                <a:effectLst/>
                <a:latin typeface="Aptos" panose="020B0004020202020204" pitchFamily="34" charset="0"/>
                <a:ea typeface="Aptos" panose="020B0004020202020204" pitchFamily="34" charset="0"/>
                <a:cs typeface="Iskoola Pota" panose="020B0502040204020203" pitchFamily="34" charset="0"/>
              </a:rPr>
              <a:t> and N. Gamage, "An Approach of Enhancing the Quality of Public Transportation Service in Sri Lanka using IoT," 2022 IEEE 13th Annual Information Technology, Electronics and Mobile Communication Conference (IEMCON), Vancouver, BC, Canada, 2022, pp. 0311-0316,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doi</a:t>
            </a:r>
            <a:r>
              <a:rPr lang="en-US" sz="1200" kern="100" dirty="0">
                <a:effectLst/>
                <a:latin typeface="Aptos" panose="020B0004020202020204" pitchFamily="34" charset="0"/>
                <a:ea typeface="Aptos" panose="020B0004020202020204" pitchFamily="34" charset="0"/>
                <a:cs typeface="Iskoola Pota" panose="020B0502040204020203" pitchFamily="34" charset="0"/>
              </a:rPr>
              <a:t>: 10.1109/IEMCON56893.2022.9946624. keywords: {Smart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cards;Visualization;Systematics;Face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recognition;Sociology;Mobile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communication;Real-time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systems;RFID;GPS;IoT;Image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Processing;Arrival</a:t>
            </a:r>
            <a:r>
              <a:rPr lang="en-US" sz="1200" kern="100" dirty="0">
                <a:effectLst/>
                <a:latin typeface="Aptos" panose="020B0004020202020204" pitchFamily="34" charset="0"/>
                <a:ea typeface="Aptos" panose="020B0004020202020204" pitchFamily="34" charset="0"/>
                <a:cs typeface="Iskoola Pota" panose="020B0502040204020203" pitchFamily="34" charset="0"/>
              </a:rPr>
              <a:t> time Prediction},</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[2]</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R. C.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Jisha</a:t>
            </a:r>
            <a:r>
              <a:rPr lang="en-US" sz="1200" kern="100" dirty="0">
                <a:effectLst/>
                <a:latin typeface="Aptos" panose="020B0004020202020204" pitchFamily="34" charset="0"/>
                <a:ea typeface="Aptos" panose="020B0004020202020204" pitchFamily="34" charset="0"/>
                <a:cs typeface="Iskoola Pota" panose="020B0502040204020203" pitchFamily="34" charset="0"/>
              </a:rPr>
              <a:t>, A.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Jyothindranath</a:t>
            </a:r>
            <a:r>
              <a:rPr lang="en-US" sz="1200" kern="100" dirty="0">
                <a:effectLst/>
                <a:latin typeface="Aptos" panose="020B0004020202020204" pitchFamily="34" charset="0"/>
                <a:ea typeface="Aptos" panose="020B0004020202020204" pitchFamily="34" charset="0"/>
                <a:cs typeface="Iskoola Pota" panose="020B0502040204020203" pitchFamily="34" charset="0"/>
              </a:rPr>
              <a:t> and L. 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Kumary</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Iot</a:t>
            </a:r>
            <a:r>
              <a:rPr lang="en-US" sz="1200" kern="100" dirty="0">
                <a:effectLst/>
                <a:latin typeface="Aptos" panose="020B0004020202020204" pitchFamily="34" charset="0"/>
                <a:ea typeface="Aptos" panose="020B0004020202020204" pitchFamily="34" charset="0"/>
                <a:cs typeface="Iskoola Pota" panose="020B0502040204020203" pitchFamily="34" charset="0"/>
              </a:rPr>
              <a:t> based school bus tracking and arrival time prediction," 2017 International Conference on Advances in Computing, Communications and Informatics (ICACCI), Udupi, India, 2017, pp. 509-514,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doi</a:t>
            </a:r>
            <a:r>
              <a:rPr lang="en-US" sz="1200" kern="100" dirty="0">
                <a:effectLst/>
                <a:latin typeface="Aptos" panose="020B0004020202020204" pitchFamily="34" charset="0"/>
                <a:ea typeface="Aptos" panose="020B0004020202020204" pitchFamily="34" charset="0"/>
                <a:cs typeface="Iskoola Pota" panose="020B0502040204020203" pitchFamily="34" charset="0"/>
              </a:rPr>
              <a:t>: 10.1109/ICACCI.2017.8125890. keywords: {Global Positioning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System;Radiofrequency</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identification;Microcontrollers;Receivers;Hardware;Real-time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systems;Modems;Vehicle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tracking;microcontroller;RFID;GPS;GSM</a:t>
            </a:r>
            <a:r>
              <a:rPr lang="en-US" sz="1200" kern="100" dirty="0">
                <a:effectLst/>
                <a:latin typeface="Aptos" panose="020B0004020202020204" pitchFamily="34" charset="0"/>
                <a:ea typeface="Aptos" panose="020B0004020202020204" pitchFamily="34" charset="0"/>
                <a:cs typeface="Iskoola Pota" panose="020B0502040204020203" pitchFamily="34" charset="0"/>
              </a:rPr>
              <a:t>/</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GPRS;Arduino;Android;Cloud;Kalman</a:t>
            </a:r>
            <a:r>
              <a:rPr lang="en-US" sz="1200" kern="100" dirty="0">
                <a:effectLst/>
                <a:latin typeface="Aptos" panose="020B0004020202020204" pitchFamily="34" charset="0"/>
                <a:ea typeface="Aptos" panose="020B0004020202020204" pitchFamily="34" charset="0"/>
                <a:cs typeface="Iskoola Pota" panose="020B0502040204020203" pitchFamily="34" charset="0"/>
              </a:rPr>
              <a:t> filtering},</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[3]</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A. C. M.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Nafrees</a:t>
            </a:r>
            <a:r>
              <a:rPr lang="en-US" sz="1200" kern="100" dirty="0">
                <a:effectLst/>
                <a:latin typeface="Aptos" panose="020B0004020202020204" pitchFamily="34" charset="0"/>
                <a:ea typeface="Aptos" panose="020B0004020202020204" pitchFamily="34" charset="0"/>
                <a:cs typeface="Iskoola Pota" panose="020B0502040204020203" pitchFamily="34" charset="0"/>
              </a:rPr>
              <a:t>, S. M. 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Raseez</a:t>
            </a:r>
            <a:r>
              <a:rPr lang="en-US" sz="1200" kern="100" dirty="0">
                <a:effectLst/>
                <a:latin typeface="Aptos" panose="020B0004020202020204" pitchFamily="34" charset="0"/>
                <a:ea typeface="Aptos" panose="020B0004020202020204" pitchFamily="34" charset="0"/>
                <a:cs typeface="Iskoola Pota" panose="020B0502040204020203" pitchFamily="34" charset="0"/>
              </a:rPr>
              <a:t>, C. G.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Ubeshanan</a:t>
            </a:r>
            <a:r>
              <a:rPr lang="en-US" sz="1200" kern="100" dirty="0">
                <a:effectLst/>
                <a:latin typeface="Aptos" panose="020B0004020202020204" pitchFamily="34" charset="0"/>
                <a:ea typeface="Aptos" panose="020B0004020202020204" pitchFamily="34" charset="0"/>
                <a:cs typeface="Iskoola Pota" panose="020B0502040204020203" pitchFamily="34" charset="0"/>
              </a:rPr>
              <a:t>, K.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Achutharaj</a:t>
            </a:r>
            <a:r>
              <a:rPr lang="en-US" sz="1200" kern="100" dirty="0">
                <a:effectLst/>
                <a:latin typeface="Aptos" panose="020B0004020202020204" pitchFamily="34" charset="0"/>
                <a:ea typeface="Aptos" panose="020B0004020202020204" pitchFamily="34" charset="0"/>
                <a:cs typeface="Iskoola Pota" panose="020B0502040204020203" pitchFamily="34" charset="0"/>
              </a:rPr>
              <a:t> and A. L.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Hanees</a:t>
            </a:r>
            <a:r>
              <a:rPr lang="en-US" sz="1200" kern="100" dirty="0">
                <a:effectLst/>
                <a:latin typeface="Aptos" panose="020B0004020202020204" pitchFamily="34" charset="0"/>
                <a:ea typeface="Aptos" panose="020B0004020202020204" pitchFamily="34" charset="0"/>
                <a:cs typeface="Iskoola Pota" panose="020B0502040204020203" pitchFamily="34" charset="0"/>
              </a:rPr>
              <a:t>, "Intelligent Transportation System using Smartphone," 2021 5th International Conference on Electrical, Electronics, Communication, Computer Technologies and Optimization Techniques (ICEECCOT), Mysuru, India, 2021, pp. 229-234,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doi</a:t>
            </a:r>
            <a:r>
              <a:rPr lang="en-US" sz="1200" kern="100" dirty="0">
                <a:effectLst/>
                <a:latin typeface="Aptos" panose="020B0004020202020204" pitchFamily="34" charset="0"/>
                <a:ea typeface="Aptos" panose="020B0004020202020204" pitchFamily="34" charset="0"/>
                <a:cs typeface="Iskoola Pota" panose="020B0502040204020203" pitchFamily="34" charset="0"/>
              </a:rPr>
              <a:t>: 10.1109/ICEECCOT52851.2021.9708053. keywords: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Costs;Pandemics;Human</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factors;Cameras;Real-time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systems;Social</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factors;Public</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transportation;Intelligent</a:t>
            </a:r>
            <a:r>
              <a:rPr lang="en-US" sz="1200" kern="100" dirty="0">
                <a:effectLst/>
                <a:latin typeface="Aptos" panose="020B0004020202020204" pitchFamily="34" charset="0"/>
                <a:ea typeface="Aptos" panose="020B0004020202020204" pitchFamily="34" charset="0"/>
                <a:cs typeface="Iskoola Pota" panose="020B0502040204020203" pitchFamily="34" charset="0"/>
              </a:rPr>
              <a:t> Transportation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System;Vehicle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Tracking;GPS;Cloud</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Computing;Real-time;Mobile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Application},</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[4]</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S. Vaishnavi, G.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Renish</a:t>
            </a:r>
            <a:r>
              <a:rPr lang="en-US" sz="1200" kern="100" dirty="0">
                <a:effectLst/>
                <a:latin typeface="Aptos" panose="020B0004020202020204" pitchFamily="34" charset="0"/>
                <a:ea typeface="Aptos" panose="020B0004020202020204" pitchFamily="34" charset="0"/>
                <a:cs typeface="Iskoola Pota" panose="020B0502040204020203" pitchFamily="34" charset="0"/>
              </a:rPr>
              <a:t>, T. Surendra, J. R. Kumar and V. Srinivasan, "Advancements in Public Transport: Design and Implementation of an Android-Based Real-Time Bus Tracking System," 2023 IEEE 5th International Conference on Cybernetics, Cognition and Machine Learning Applications (ICCCMLA), Hamburg, Germany, 2023, pp. 41-46,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doi</a:t>
            </a:r>
            <a:r>
              <a:rPr lang="en-US" sz="1200" kern="100" dirty="0">
                <a:effectLst/>
                <a:latin typeface="Aptos" panose="020B0004020202020204" pitchFamily="34" charset="0"/>
                <a:ea typeface="Aptos" panose="020B0004020202020204" pitchFamily="34" charset="0"/>
                <a:cs typeface="Iskoola Pota" panose="020B0502040204020203" pitchFamily="34" charset="0"/>
              </a:rPr>
              <a:t>: 10.1109/ICCCMLA58983.2023.10346218. keywords: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Schedules;Costs;Web</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services;Smart</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cities;Urban</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areas;Real-time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systems;Timing;Smart</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Bus;Digital</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Technology;Google</a:t>
            </a:r>
            <a:r>
              <a:rPr lang="en-US" sz="1200" kern="100" dirty="0">
                <a:effectLst/>
                <a:latin typeface="Aptos" panose="020B0004020202020204" pitchFamily="34" charset="0"/>
                <a:ea typeface="Aptos" panose="020B0004020202020204" pitchFamily="34" charset="0"/>
                <a:cs typeface="Iskoola Pota" panose="020B0502040204020203" pitchFamily="34" charset="0"/>
              </a:rPr>
              <a:t> Maps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API;Smart</a:t>
            </a:r>
            <a:r>
              <a:rPr lang="en-US" sz="1200" kern="100" dirty="0">
                <a:effectLst/>
                <a:latin typeface="Aptos" panose="020B0004020202020204" pitchFamily="34" charset="0"/>
                <a:ea typeface="Aptos" panose="020B0004020202020204" pitchFamily="34" charset="0"/>
                <a:cs typeface="Iskoola Pota" panose="020B0502040204020203" pitchFamily="34" charset="0"/>
              </a:rPr>
              <a:t> Cities},</a:t>
            </a:r>
          </a:p>
          <a:p>
            <a:endParaRPr lang="en-US" dirty="0"/>
          </a:p>
        </p:txBody>
      </p:sp>
    </p:spTree>
    <p:extLst>
      <p:ext uri="{BB962C8B-B14F-4D97-AF65-F5344CB8AC3E}">
        <p14:creationId xmlns:p14="http://schemas.microsoft.com/office/powerpoint/2010/main" val="845920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831850" y="1709738"/>
            <a:ext cx="11207750" cy="2852737"/>
          </a:xfrm>
        </p:spPr>
        <p:txBody>
          <a:bodyPr/>
          <a:lstStyle/>
          <a:p>
            <a:r>
              <a:rPr lang="en-US" sz="6000" b="1" dirty="0"/>
              <a:t> IT21175848</a:t>
            </a:r>
            <a:r>
              <a:rPr lang="en-US" b="1" dirty="0"/>
              <a:t> |</a:t>
            </a:r>
            <a:r>
              <a:rPr lang="en-US" sz="6000" b="1" dirty="0" err="1"/>
              <a:t>Thanusan</a:t>
            </a:r>
            <a:r>
              <a:rPr lang="en-US" sz="6000" b="1" dirty="0"/>
              <a:t> M.</a:t>
            </a:r>
            <a:endParaRPr lang="en-US" b="1"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1035499" y="4562475"/>
            <a:ext cx="10515600" cy="1500187"/>
          </a:xfrm>
        </p:spPr>
        <p:txBody>
          <a:bodyPr>
            <a:normAutofit/>
          </a:bodyPr>
          <a:lstStyle/>
          <a:p>
            <a:r>
              <a:rPr lang="en-US" sz="2000" dirty="0">
                <a:solidFill>
                  <a:schemeClr val="tx1">
                    <a:lumMod val="65000"/>
                    <a:lumOff val="35000"/>
                  </a:schemeClr>
                </a:solidFill>
              </a:rPr>
              <a:t>BSc (Hons) Degree in Information Technology ( specialization in Information Technology )</a:t>
            </a:r>
          </a:p>
        </p:txBody>
      </p:sp>
      <p:sp>
        <p:nvSpPr>
          <p:cNvPr id="2" name="Freeform 9">
            <a:extLst>
              <a:ext uri="{FF2B5EF4-FFF2-40B4-BE49-F238E27FC236}">
                <a16:creationId xmlns:a16="http://schemas.microsoft.com/office/drawing/2014/main" id="{5AE5A594-F41B-A204-74AE-EA8DFA7ED4E1}"/>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BAF1142E-2F47-D02E-D08E-9ED11BCC76DD}"/>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8" name="Picture 7" descr="A person with a mustache and beard">
            <a:extLst>
              <a:ext uri="{FF2B5EF4-FFF2-40B4-BE49-F238E27FC236}">
                <a16:creationId xmlns:a16="http://schemas.microsoft.com/office/drawing/2014/main" id="{D675B565-F0F7-77C9-3648-0CB50491E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142" y="2035058"/>
            <a:ext cx="2520950" cy="2787883"/>
          </a:xfrm>
          <a:prstGeom prst="rect">
            <a:avLst/>
          </a:prstGeom>
          <a:effectLst>
            <a:outerShdw blurRad="254000" dist="127000" dir="5400000" algn="ctr" rotWithShape="0">
              <a:srgbClr val="000000">
                <a:alpha val="70000"/>
              </a:srgbClr>
            </a:outerShdw>
          </a:effectLst>
        </p:spPr>
      </p:pic>
    </p:spTree>
    <p:extLst>
      <p:ext uri="{BB962C8B-B14F-4D97-AF65-F5344CB8AC3E}">
        <p14:creationId xmlns:p14="http://schemas.microsoft.com/office/powerpoint/2010/main" val="3889084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0 L 0.37331 -0.25069 " pathEditMode="relative" rAng="0" ptsTypes="AA">
                                      <p:cBhvr>
                                        <p:cTn id="6" dur="2000" fill="hold"/>
                                        <p:tgtEl>
                                          <p:spTgt spid="8"/>
                                        </p:tgtEl>
                                        <p:attrNameLst>
                                          <p:attrName>ppt_x</p:attrName>
                                          <p:attrName>ppt_y</p:attrName>
                                        </p:attrNameLst>
                                      </p:cBhvr>
                                      <p:rCtr x="18659" y="-12546"/>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yellow school bus with black text&#10;&#10;Description automatically generated">
            <a:extLst>
              <a:ext uri="{FF2B5EF4-FFF2-40B4-BE49-F238E27FC236}">
                <a16:creationId xmlns:a16="http://schemas.microsoft.com/office/drawing/2014/main" id="{4135C7A9-9F96-2855-F412-B6659D092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0909" y="17196"/>
            <a:ext cx="3597609" cy="4492537"/>
          </a:xfrm>
          <a:prstGeom prst="rect">
            <a:avLst/>
          </a:prstGeom>
        </p:spPr>
      </p:pic>
      <p:pic>
        <p:nvPicPr>
          <p:cNvPr id="9" name="Picture 8" descr="A hand holding a phone with a map on it">
            <a:extLst>
              <a:ext uri="{FF2B5EF4-FFF2-40B4-BE49-F238E27FC236}">
                <a16:creationId xmlns:a16="http://schemas.microsoft.com/office/drawing/2014/main" id="{DDE4336B-E6E9-1251-F463-59BC0EC9A80B}"/>
              </a:ext>
            </a:extLst>
          </p:cNvPr>
          <p:cNvPicPr>
            <a:picLocks noChangeAspect="1"/>
          </p:cNvPicPr>
          <p:nvPr/>
        </p:nvPicPr>
        <p:blipFill rotWithShape="1">
          <a:blip r:embed="rId3">
            <a:extLst>
              <a:ext uri="{28A0092B-C50C-407E-A947-70E740481C1C}">
                <a14:useLocalDpi xmlns:a14="http://schemas.microsoft.com/office/drawing/2010/main" val="0"/>
              </a:ext>
            </a:extLst>
          </a:blip>
          <a:srcRect b="17648"/>
          <a:stretch/>
        </p:blipFill>
        <p:spPr>
          <a:xfrm>
            <a:off x="7010400" y="4010725"/>
            <a:ext cx="3771900" cy="2816312"/>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3321BAD2-EF9A-EF5C-3E62-4FA3FAA9ACF5}"/>
              </a:ext>
            </a:extLst>
          </p:cNvPr>
          <p:cNvPicPr>
            <a:picLocks noChangeAspect="1"/>
          </p:cNvPicPr>
          <p:nvPr/>
        </p:nvPicPr>
        <p:blipFill>
          <a:blip r:embed="rId4"/>
          <a:stretch>
            <a:fillRect/>
          </a:stretch>
        </p:blipFill>
        <p:spPr>
          <a:xfrm>
            <a:off x="3505200" y="64718"/>
            <a:ext cx="8453077" cy="623881"/>
          </a:xfrm>
          <a:prstGeom prst="rect">
            <a:avLst/>
          </a:prstGeom>
        </p:spPr>
      </p:pic>
      <p:sp>
        <p:nvSpPr>
          <p:cNvPr id="5" name="Title 4">
            <a:extLst>
              <a:ext uri="{FF2B5EF4-FFF2-40B4-BE49-F238E27FC236}">
                <a16:creationId xmlns:a16="http://schemas.microsoft.com/office/drawing/2014/main" id="{FD3A4280-638D-3AC8-8F00-B40FFA03504F}"/>
              </a:ext>
            </a:extLst>
          </p:cNvPr>
          <p:cNvSpPr txBox="1">
            <a:spLocks/>
          </p:cNvSpPr>
          <p:nvPr/>
        </p:nvSpPr>
        <p:spPr>
          <a:xfrm>
            <a:off x="914400" y="999959"/>
            <a:ext cx="10363200" cy="1362075"/>
          </a:xfrm>
          <a:prstGeom prst="rect">
            <a:avLst/>
          </a:prstGeom>
        </p:spPr>
        <p:txBody>
          <a:bodyPr vert="horz" lIns="91440" tIns="45720" rIns="91440" bIns="45720" rtlCol="0" anchor="t">
            <a:normAutofit fontScale="600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BACKGROUND</a:t>
            </a: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TextBox 5">
            <a:extLst>
              <a:ext uri="{FF2B5EF4-FFF2-40B4-BE49-F238E27FC236}">
                <a16:creationId xmlns:a16="http://schemas.microsoft.com/office/drawing/2014/main" id="{94620590-1124-9B11-A1F5-CB862F57D8A6}"/>
              </a:ext>
            </a:extLst>
          </p:cNvPr>
          <p:cNvSpPr txBox="1"/>
          <p:nvPr/>
        </p:nvSpPr>
        <p:spPr>
          <a:xfrm>
            <a:off x="457200" y="1510811"/>
            <a:ext cx="11430000" cy="6018122"/>
          </a:xfrm>
          <a:prstGeom prst="rect">
            <a:avLst/>
          </a:prstGeom>
          <a:noFill/>
        </p:spPr>
        <p:txBody>
          <a:bodyPr wrap="square" rtlCol="0">
            <a:spAutoFit/>
          </a:bodyPr>
          <a:lstStyle/>
          <a:p>
            <a:pPr marL="342900" lvl="0" indent="-342900" defTabSz="914400" eaLnBrk="0" fontAlgn="base" hangingPunct="0">
              <a:spcBef>
                <a:spcPct val="0"/>
              </a:spcBef>
              <a:spcAft>
                <a:spcPct val="0"/>
              </a:spcAft>
              <a:buFont typeface="Wingdings" panose="05000000000000000000" pitchFamily="2" charset="2"/>
              <a:buChar char="Ø"/>
            </a:pPr>
            <a:r>
              <a:rPr lang="en-US" altLang="en-US" sz="3200" b="1" dirty="0">
                <a:latin typeface="Times New Roman" panose="02020603050405020304" pitchFamily="18" charset="0"/>
                <a:cs typeface="Times New Roman" panose="02020603050405020304" pitchFamily="18" charset="0"/>
              </a:rPr>
              <a:t>User Login and Travel Information System</a:t>
            </a:r>
          </a:p>
          <a:p>
            <a:pPr marL="342900" lvl="0" indent="-342900" defTabSz="914400" eaLnBrk="0" fontAlgn="base" hangingPunct="0">
              <a:spcBef>
                <a:spcPct val="0"/>
              </a:spcBef>
              <a:spcAft>
                <a:spcPct val="0"/>
              </a:spcAft>
              <a:buFont typeface="Wingdings" panose="05000000000000000000" pitchFamily="2" charset="2"/>
              <a:buChar char="Ø"/>
            </a:pPr>
            <a:r>
              <a:rPr lang="en-US" altLang="en-US" sz="3200">
                <a:latin typeface="Times New Roman" panose="02020603050405020304" pitchFamily="18" charset="0"/>
                <a:cs typeface="Times New Roman" panose="02020603050405020304" pitchFamily="18" charset="0"/>
              </a:rPr>
              <a:t> – Allows </a:t>
            </a:r>
            <a:r>
              <a:rPr lang="en-US" altLang="en-US" sz="3200" dirty="0">
                <a:latin typeface="Times New Roman" panose="02020603050405020304" pitchFamily="18" charset="0"/>
                <a:cs typeface="Times New Roman" panose="02020603050405020304" pitchFamily="18" charset="0"/>
              </a:rPr>
              <a:t>users to select travel details and provides </a:t>
            </a:r>
          </a:p>
          <a:p>
            <a:pPr marL="342900" lvl="0" indent="-342900" defTabSz="914400" eaLnBrk="0" fontAlgn="base" hangingPunct="0">
              <a:spcBef>
                <a:spcPct val="0"/>
              </a:spcBef>
              <a:spcAft>
                <a:spcPct val="0"/>
              </a:spcAft>
              <a:buFont typeface="Wingdings" panose="05000000000000000000" pitchFamily="2" charset="2"/>
              <a:buChar char="Ø"/>
            </a:pPr>
            <a:r>
              <a:rPr lang="en-US" altLang="en-US" sz="3200" dirty="0">
                <a:latin typeface="Times New Roman" panose="02020603050405020304" pitchFamily="18" charset="0"/>
                <a:cs typeface="Times New Roman" panose="02020603050405020304" pitchFamily="18" charset="0"/>
              </a:rPr>
              <a:t>bus routes with relevant information.</a:t>
            </a:r>
          </a:p>
          <a:p>
            <a:pPr marL="342900" lvl="0" indent="-342900" defTabSz="914400" eaLnBrk="0" fontAlgn="base" hangingPunct="0">
              <a:spcBef>
                <a:spcPct val="0"/>
              </a:spcBef>
              <a:spcAft>
                <a:spcPct val="0"/>
              </a:spcAft>
              <a:buFont typeface="Wingdings" panose="05000000000000000000" pitchFamily="2" charset="2"/>
              <a:buChar char="Ø"/>
            </a:pPr>
            <a:endParaRPr lang="en-US" altLang="en-US" sz="3200" dirty="0">
              <a:latin typeface="Times New Roman" panose="02020603050405020304" pitchFamily="18" charset="0"/>
              <a:cs typeface="Times New Roman" panose="02020603050405020304" pitchFamily="18" charset="0"/>
            </a:endParaRPr>
          </a:p>
          <a:p>
            <a:pPr marL="342900" lvl="0" indent="-342900" defTabSz="914400" eaLnBrk="0" fontAlgn="base" hangingPunct="0">
              <a:spcBef>
                <a:spcPct val="0"/>
              </a:spcBef>
              <a:spcAft>
                <a:spcPct val="0"/>
              </a:spcAft>
              <a:buFont typeface="Wingdings" panose="05000000000000000000" pitchFamily="2" charset="2"/>
              <a:buChar char="Ø"/>
            </a:pPr>
            <a:r>
              <a:rPr lang="en-US" altLang="en-US" sz="3200" b="1" dirty="0">
                <a:latin typeface="Times New Roman" panose="02020603050405020304" pitchFamily="18" charset="0"/>
                <a:cs typeface="Times New Roman" panose="02020603050405020304" pitchFamily="18" charset="0"/>
              </a:rPr>
              <a:t>Seat Availability Detection</a:t>
            </a:r>
            <a:r>
              <a:rPr lang="en-US" altLang="en-US" sz="3200" dirty="0">
                <a:latin typeface="Times New Roman" panose="02020603050405020304" pitchFamily="18" charset="0"/>
                <a:cs typeface="Times New Roman" panose="02020603050405020304" pitchFamily="18" charset="0"/>
              </a:rPr>
              <a:t> – Uses computer </a:t>
            </a:r>
          </a:p>
          <a:p>
            <a:pPr marL="342900" lvl="0" indent="-342900" defTabSz="914400" eaLnBrk="0" fontAlgn="base" hangingPunct="0">
              <a:spcBef>
                <a:spcPct val="0"/>
              </a:spcBef>
              <a:spcAft>
                <a:spcPct val="0"/>
              </a:spcAft>
              <a:buFont typeface="Wingdings" panose="05000000000000000000" pitchFamily="2" charset="2"/>
              <a:buChar char="Ø"/>
            </a:pPr>
            <a:r>
              <a:rPr lang="en-US" altLang="en-US" sz="3200" dirty="0">
                <a:latin typeface="Times New Roman" panose="02020603050405020304" pitchFamily="18" charset="0"/>
                <a:cs typeface="Times New Roman" panose="02020603050405020304" pitchFamily="18" charset="0"/>
              </a:rPr>
              <a:t>vision to identify available seats in real time.</a:t>
            </a:r>
          </a:p>
          <a:p>
            <a:pPr marL="342900" lvl="0" indent="-342900" defTabSz="914400" eaLnBrk="0" fontAlgn="base" hangingPunct="0">
              <a:spcBef>
                <a:spcPct val="0"/>
              </a:spcBef>
              <a:spcAft>
                <a:spcPct val="0"/>
              </a:spcAft>
              <a:buFont typeface="Wingdings" panose="05000000000000000000" pitchFamily="2" charset="2"/>
              <a:buChar char="Ø"/>
            </a:pPr>
            <a:endParaRPr lang="en-US" altLang="en-US" sz="3200" dirty="0">
              <a:latin typeface="Times New Roman" panose="02020603050405020304" pitchFamily="18" charset="0"/>
              <a:cs typeface="Times New Roman" panose="02020603050405020304" pitchFamily="18" charset="0"/>
            </a:endParaRPr>
          </a:p>
          <a:p>
            <a:pPr marL="342900" lvl="0" indent="-342900" defTabSz="914400" eaLnBrk="0" fontAlgn="base" hangingPunct="0">
              <a:spcBef>
                <a:spcPct val="0"/>
              </a:spcBef>
              <a:spcAft>
                <a:spcPct val="0"/>
              </a:spcAft>
              <a:buFont typeface="Wingdings" panose="05000000000000000000" pitchFamily="2" charset="2"/>
              <a:buChar char="Ø"/>
            </a:pPr>
            <a:r>
              <a:rPr lang="en-US" altLang="en-US" sz="3200" b="1" dirty="0">
                <a:latin typeface="Times New Roman" panose="02020603050405020304" pitchFamily="18" charset="0"/>
                <a:cs typeface="Times New Roman" panose="02020603050405020304" pitchFamily="18" charset="0"/>
              </a:rPr>
              <a:t>Personalized Bus Recommendations</a:t>
            </a:r>
            <a:r>
              <a:rPr lang="en-US" altLang="en-US" sz="3200" dirty="0">
                <a:latin typeface="Times New Roman" panose="02020603050405020304" pitchFamily="18" charset="0"/>
                <a:cs typeface="Times New Roman" panose="02020603050405020304" pitchFamily="18" charset="0"/>
              </a:rPr>
              <a:t> – Trains a model on user routines to recommend buses and notify users about seat availability and bus arrival times. </a:t>
            </a:r>
          </a:p>
          <a:p>
            <a:pPr lvl="0" defTabSz="914400" eaLnBrk="0" fontAlgn="base" hangingPunct="0">
              <a:spcBef>
                <a:spcPct val="0"/>
              </a:spcBef>
              <a:spcAft>
                <a:spcPct val="0"/>
              </a:spcAft>
              <a:buFontTx/>
              <a:buChar char="•"/>
            </a:pPr>
            <a:endParaRPr lang="en-US" altLang="en-US" sz="3200" dirty="0">
              <a:latin typeface="Arial" panose="020B0604020202020204" pitchFamily="34" charset="0"/>
            </a:endParaRPr>
          </a:p>
          <a:p>
            <a:pPr marL="0" marR="0">
              <a:lnSpc>
                <a:spcPct val="107000"/>
              </a:lnSpc>
              <a:spcBef>
                <a:spcPts val="0"/>
              </a:spcBef>
              <a:spcAft>
                <a:spcPts val="800"/>
              </a:spcAft>
            </a:pPr>
            <a:endParaRPr lang="en-US" sz="3200" kern="100" dirty="0">
              <a:effectLst/>
              <a:latin typeface="Aptos" panose="020B0004020202020204" pitchFamily="34" charset="0"/>
              <a:ea typeface="Aptos" panose="020B0004020202020204" pitchFamily="34" charset="0"/>
              <a:cs typeface="Latha" panose="020B0604020202020204" pitchFamily="34" charset="0"/>
            </a:endParaRPr>
          </a:p>
        </p:txBody>
      </p:sp>
      <p:sp>
        <p:nvSpPr>
          <p:cNvPr id="2" name="Freeform 9">
            <a:extLst>
              <a:ext uri="{FF2B5EF4-FFF2-40B4-BE49-F238E27FC236}">
                <a16:creationId xmlns:a16="http://schemas.microsoft.com/office/drawing/2014/main" id="{FE87AF71-A157-F42B-AE57-3F15740F5FB0}"/>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7" name="Freeform 10">
            <a:extLst>
              <a:ext uri="{FF2B5EF4-FFF2-40B4-BE49-F238E27FC236}">
                <a16:creationId xmlns:a16="http://schemas.microsoft.com/office/drawing/2014/main" id="{FE794F0B-D875-4BAA-8E29-8CD880B4AED7}"/>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8" name="Rectangle 7">
            <a:extLst>
              <a:ext uri="{FF2B5EF4-FFF2-40B4-BE49-F238E27FC236}">
                <a16:creationId xmlns:a16="http://schemas.microsoft.com/office/drawing/2014/main" id="{5FB98E66-DBD5-4B29-AC68-A58A70C64231}"/>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1339098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heel(1)">
                                      <p:cBhvr>
                                        <p:cTn id="2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66A2D8"/>
            </a:gs>
            <a:gs pos="49000">
              <a:schemeClr val="accent5">
                <a:lumMod val="0"/>
                <a:lumOff val="100000"/>
              </a:schemeClr>
            </a:gs>
            <a:gs pos="89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10" name="Picture 9">
            <a:extLst>
              <a:ext uri="{FF2B5EF4-FFF2-40B4-BE49-F238E27FC236}">
                <a16:creationId xmlns:a16="http://schemas.microsoft.com/office/drawing/2014/main" id="{78FD2BA6-6AA6-F12C-4EC8-102A4599D5E1}"/>
              </a:ext>
            </a:extLst>
          </p:cNvPr>
          <p:cNvPicPr>
            <a:picLocks noChangeAspect="1"/>
          </p:cNvPicPr>
          <p:nvPr/>
        </p:nvPicPr>
        <p:blipFill>
          <a:blip r:embed="rId4"/>
          <a:stretch>
            <a:fillRect/>
          </a:stretch>
        </p:blipFill>
        <p:spPr>
          <a:xfrm>
            <a:off x="1480405" y="544020"/>
            <a:ext cx="10553091" cy="1450974"/>
          </a:xfrm>
          <a:prstGeom prst="rect">
            <a:avLst/>
          </a:prstGeom>
        </p:spPr>
      </p:pic>
      <p:pic>
        <p:nvPicPr>
          <p:cNvPr id="11" name="Picture 10" descr="A white person holding a question mark&#10;&#10;Description automatically generated">
            <a:extLst>
              <a:ext uri="{FF2B5EF4-FFF2-40B4-BE49-F238E27FC236}">
                <a16:creationId xmlns:a16="http://schemas.microsoft.com/office/drawing/2014/main" id="{607A7DF9-D2B9-4C38-6EB0-421DC8C0AE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4600" y="3647849"/>
            <a:ext cx="2260094" cy="2905351"/>
          </a:xfrm>
          <a:prstGeom prst="rect">
            <a:avLst/>
          </a:prstGeom>
        </p:spPr>
      </p:pic>
      <p:grpSp>
        <p:nvGrpSpPr>
          <p:cNvPr id="7" name="Group 6">
            <a:extLst>
              <a:ext uri="{FF2B5EF4-FFF2-40B4-BE49-F238E27FC236}">
                <a16:creationId xmlns:a16="http://schemas.microsoft.com/office/drawing/2014/main" id="{0C4DB698-1744-BC96-00A8-8E0854E7AEC0}"/>
              </a:ext>
            </a:extLst>
          </p:cNvPr>
          <p:cNvGrpSpPr/>
          <p:nvPr/>
        </p:nvGrpSpPr>
        <p:grpSpPr>
          <a:xfrm>
            <a:off x="6026528" y="1524887"/>
            <a:ext cx="5908399" cy="2165957"/>
            <a:chOff x="6036549" y="1524887"/>
            <a:chExt cx="5561323" cy="1935734"/>
          </a:xfrm>
        </p:grpSpPr>
        <p:sp>
          <p:nvSpPr>
            <p:cNvPr id="3" name="Flowchart: Card 2">
              <a:extLst>
                <a:ext uri="{FF2B5EF4-FFF2-40B4-BE49-F238E27FC236}">
                  <a16:creationId xmlns:a16="http://schemas.microsoft.com/office/drawing/2014/main" id="{8953DD8F-811E-CCD7-D748-5FC55B33A329}"/>
                </a:ext>
              </a:extLst>
            </p:cNvPr>
            <p:cNvSpPr/>
            <p:nvPr/>
          </p:nvSpPr>
          <p:spPr>
            <a:xfrm flipH="1">
              <a:off x="6565383" y="1790141"/>
              <a:ext cx="4987565" cy="1450974"/>
            </a:xfrm>
            <a:prstGeom prst="flowChartPunchedCard">
              <a:avLst/>
            </a:prstGeom>
            <a:solidFill>
              <a:schemeClr val="accent1">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6D0A643-ED23-30AE-AE62-91AE2E3CFDB9}"/>
                </a:ext>
              </a:extLst>
            </p:cNvPr>
            <p:cNvSpPr txBox="1"/>
            <p:nvPr/>
          </p:nvSpPr>
          <p:spPr>
            <a:xfrm>
              <a:off x="6036549" y="1945026"/>
              <a:ext cx="5561323" cy="1515595"/>
            </a:xfrm>
            <a:prstGeom prst="rect">
              <a:avLst/>
            </a:prstGeom>
            <a:noFill/>
          </p:spPr>
          <p:txBody>
            <a:bodyPr wrap="square" rtlCol="0">
              <a:spAutoFit/>
            </a:bodyPr>
            <a:lstStyle/>
            <a:p>
              <a:pPr marL="742950" indent="-285750">
                <a:lnSpc>
                  <a:spcPct val="107000"/>
                </a:lnSpc>
                <a:buFont typeface="Arial" panose="020B0604020202020204" pitchFamily="34" charset="0"/>
                <a:buChar char="•"/>
              </a:pPr>
              <a:r>
                <a:rPr lang="en-GB" sz="2000" b="1" dirty="0"/>
                <a:t>How can user </a:t>
              </a:r>
              <a:r>
                <a:rPr lang="en-GB" sz="2000" b="1" dirty="0" err="1"/>
                <a:t>behavior</a:t>
              </a:r>
              <a:r>
                <a:rPr lang="en-GB" sz="2000" b="1" dirty="0"/>
                <a:t> and travel preferences be effectively utilized to provide personalized bus recommendations and improve the public transportation experience?</a:t>
              </a:r>
            </a:p>
            <a:p>
              <a:pPr marL="742950" indent="-285750">
                <a:lnSpc>
                  <a:spcPct val="107000"/>
                </a:lnSpc>
                <a:buFont typeface="Arial" panose="020B0604020202020204" pitchFamily="34" charset="0"/>
                <a:buChar char="•"/>
              </a:pPr>
              <a:endParaRPr lang="en-US" kern="100" dirty="0">
                <a:effectLst/>
                <a:latin typeface="Aptos" panose="020B0004020202020204" pitchFamily="34" charset="0"/>
                <a:ea typeface="Aptos" panose="020B0004020202020204" pitchFamily="34" charset="0"/>
                <a:cs typeface="Iskoola Pota" panose="020B0502040204020203" pitchFamily="34" charset="0"/>
              </a:endParaRPr>
            </a:p>
          </p:txBody>
        </p:sp>
        <p:pic>
          <p:nvPicPr>
            <p:cNvPr id="8" name="Graphic 7" descr="Question Mark with solid fill">
              <a:extLst>
                <a:ext uri="{FF2B5EF4-FFF2-40B4-BE49-F238E27FC236}">
                  <a16:creationId xmlns:a16="http://schemas.microsoft.com/office/drawing/2014/main" id="{D648D6AE-FFAD-7D21-43B3-7E43941FD3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69471">
              <a:off x="6337670" y="1524887"/>
              <a:ext cx="572341" cy="572341"/>
            </a:xfrm>
            <a:prstGeom prst="rect">
              <a:avLst/>
            </a:prstGeom>
            <a:effectLst>
              <a:outerShdw blurRad="254000" dist="127000" dir="5400000" algn="ctr" rotWithShape="0">
                <a:srgbClr val="000000">
                  <a:alpha val="70000"/>
                </a:srgbClr>
              </a:outerShdw>
            </a:effectLst>
          </p:spPr>
        </p:pic>
        <p:pic>
          <p:nvPicPr>
            <p:cNvPr id="9" name="Graphic 8" descr="Question Mark with solid fill">
              <a:extLst>
                <a:ext uri="{FF2B5EF4-FFF2-40B4-BE49-F238E27FC236}">
                  <a16:creationId xmlns:a16="http://schemas.microsoft.com/office/drawing/2014/main" id="{1B937844-B885-A045-EFE0-E58869A26F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6243843" y="1901990"/>
              <a:ext cx="441465" cy="441465"/>
            </a:xfrm>
            <a:prstGeom prst="rect">
              <a:avLst/>
            </a:prstGeom>
            <a:effectLst>
              <a:outerShdw blurRad="254000" dist="127000" dir="5400000" algn="ctr" rotWithShape="0">
                <a:srgbClr val="000000">
                  <a:alpha val="70000"/>
                </a:srgbClr>
              </a:outerShdw>
            </a:effectLst>
          </p:spPr>
        </p:pic>
        <p:pic>
          <p:nvPicPr>
            <p:cNvPr id="12" name="Graphic 11" descr="Question Mark with solid fill">
              <a:extLst>
                <a:ext uri="{FF2B5EF4-FFF2-40B4-BE49-F238E27FC236}">
                  <a16:creationId xmlns:a16="http://schemas.microsoft.com/office/drawing/2014/main" id="{40C45A08-70CA-6841-604F-D40F1B3421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6738075" y="1560158"/>
              <a:ext cx="441465" cy="441465"/>
            </a:xfrm>
            <a:prstGeom prst="rect">
              <a:avLst/>
            </a:prstGeom>
            <a:effectLst>
              <a:outerShdw blurRad="254000" dist="127000" dir="5400000" algn="ctr" rotWithShape="0">
                <a:srgbClr val="000000">
                  <a:alpha val="70000"/>
                </a:srgbClr>
              </a:outerShdw>
            </a:effectLst>
          </p:spPr>
        </p:pic>
      </p:grpSp>
      <p:grpSp>
        <p:nvGrpSpPr>
          <p:cNvPr id="14" name="Group 13">
            <a:extLst>
              <a:ext uri="{FF2B5EF4-FFF2-40B4-BE49-F238E27FC236}">
                <a16:creationId xmlns:a16="http://schemas.microsoft.com/office/drawing/2014/main" id="{40CCCF4D-CD1F-323C-902F-5997403D3A21}"/>
              </a:ext>
            </a:extLst>
          </p:cNvPr>
          <p:cNvGrpSpPr/>
          <p:nvPr/>
        </p:nvGrpSpPr>
        <p:grpSpPr>
          <a:xfrm>
            <a:off x="4932528" y="3379845"/>
            <a:ext cx="5907983" cy="2306369"/>
            <a:chOff x="4929921" y="3658487"/>
            <a:chExt cx="5791200" cy="2015506"/>
          </a:xfrm>
        </p:grpSpPr>
        <p:sp>
          <p:nvSpPr>
            <p:cNvPr id="18" name="Flowchart: Card 17">
              <a:extLst>
                <a:ext uri="{FF2B5EF4-FFF2-40B4-BE49-F238E27FC236}">
                  <a16:creationId xmlns:a16="http://schemas.microsoft.com/office/drawing/2014/main" id="{3952BABA-5AB1-49FB-AB6D-F91CAE3084A1}"/>
                </a:ext>
              </a:extLst>
            </p:cNvPr>
            <p:cNvSpPr/>
            <p:nvPr/>
          </p:nvSpPr>
          <p:spPr>
            <a:xfrm flipH="1">
              <a:off x="5451835" y="3923741"/>
              <a:ext cx="4987565" cy="1450974"/>
            </a:xfrm>
            <a:prstGeom prst="flowChartPunchedCard">
              <a:avLst/>
            </a:prstGeom>
            <a:solidFill>
              <a:schemeClr val="tx2">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ADE5338-9518-D3E2-DA4D-42E2C03849C8}"/>
                </a:ext>
              </a:extLst>
            </p:cNvPr>
            <p:cNvSpPr txBox="1"/>
            <p:nvPr/>
          </p:nvSpPr>
          <p:spPr>
            <a:xfrm>
              <a:off x="4929921" y="3978144"/>
              <a:ext cx="5791200" cy="1695849"/>
            </a:xfrm>
            <a:prstGeom prst="rect">
              <a:avLst/>
            </a:prstGeom>
            <a:noFill/>
          </p:spPr>
          <p:txBody>
            <a:bodyPr wrap="square" rtlCol="0">
              <a:spAutoFit/>
            </a:bodyPr>
            <a:lstStyle/>
            <a:p>
              <a:pPr marL="742950" indent="-285750">
                <a:lnSpc>
                  <a:spcPct val="107000"/>
                </a:lnSpc>
                <a:buFont typeface="Arial" panose="020B0604020202020204" pitchFamily="34" charset="0"/>
                <a:buChar char="•"/>
              </a:pPr>
              <a:r>
                <a:rPr lang="en-GB" sz="2000" b="1" dirty="0"/>
                <a:t>How can computer vision techniques be implemented to accurately detect seat availability in real time and integrate this data into a comprehensive bus tracking system?</a:t>
              </a:r>
              <a:endParaRPr lang="en-US" sz="2000" b="1" kern="100" dirty="0">
                <a:effectLst/>
                <a:latin typeface="Aptos" panose="020B0004020202020204" pitchFamily="34" charset="0"/>
                <a:ea typeface="Aptos" panose="020B0004020202020204" pitchFamily="34" charset="0"/>
                <a:cs typeface="Iskoola Pota" panose="020B0502040204020203" pitchFamily="34" charset="0"/>
              </a:endParaRPr>
            </a:p>
            <a:p>
              <a:pPr marL="742950" indent="-285750">
                <a:lnSpc>
                  <a:spcPct val="107000"/>
                </a:lnSpc>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Iskoola Pota" panose="020B0502040204020203" pitchFamily="34" charset="0"/>
              </a:endParaRPr>
            </a:p>
          </p:txBody>
        </p:sp>
        <p:pic>
          <p:nvPicPr>
            <p:cNvPr id="20" name="Graphic 19" descr="Question Mark with solid fill">
              <a:extLst>
                <a:ext uri="{FF2B5EF4-FFF2-40B4-BE49-F238E27FC236}">
                  <a16:creationId xmlns:a16="http://schemas.microsoft.com/office/drawing/2014/main" id="{4632392A-D54F-591E-3355-D3E0A4FD55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69471">
              <a:off x="5258687" y="3658487"/>
              <a:ext cx="572341" cy="572341"/>
            </a:xfrm>
            <a:prstGeom prst="rect">
              <a:avLst/>
            </a:prstGeom>
            <a:effectLst>
              <a:outerShdw blurRad="254000" dist="127000" dir="5400000" algn="ctr" rotWithShape="0">
                <a:srgbClr val="000000">
                  <a:alpha val="70000"/>
                </a:srgbClr>
              </a:outerShdw>
            </a:effectLst>
          </p:spPr>
        </p:pic>
        <p:pic>
          <p:nvPicPr>
            <p:cNvPr id="21" name="Graphic 20" descr="Question Mark with solid fill">
              <a:extLst>
                <a:ext uri="{FF2B5EF4-FFF2-40B4-BE49-F238E27FC236}">
                  <a16:creationId xmlns:a16="http://schemas.microsoft.com/office/drawing/2014/main" id="{78C4F743-8922-0CCE-7B60-3D5D2E88E3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5130295" y="4035590"/>
              <a:ext cx="441465" cy="441465"/>
            </a:xfrm>
            <a:prstGeom prst="rect">
              <a:avLst/>
            </a:prstGeom>
            <a:effectLst>
              <a:outerShdw blurRad="254000" dist="127000" dir="5400000" algn="ctr" rotWithShape="0">
                <a:srgbClr val="000000">
                  <a:alpha val="70000"/>
                </a:srgbClr>
              </a:outerShdw>
            </a:effectLst>
          </p:spPr>
        </p:pic>
        <p:pic>
          <p:nvPicPr>
            <p:cNvPr id="22" name="Graphic 21" descr="Question Mark with solid fill">
              <a:extLst>
                <a:ext uri="{FF2B5EF4-FFF2-40B4-BE49-F238E27FC236}">
                  <a16:creationId xmlns:a16="http://schemas.microsoft.com/office/drawing/2014/main" id="{AA206115-26DB-330C-1C5E-AF0FC4E20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5659092" y="3693758"/>
              <a:ext cx="441465" cy="441465"/>
            </a:xfrm>
            <a:prstGeom prst="rect">
              <a:avLst/>
            </a:prstGeom>
            <a:effectLst>
              <a:outerShdw blurRad="254000" dist="127000" dir="5400000" algn="ctr" rotWithShape="0">
                <a:srgbClr val="000000">
                  <a:alpha val="70000"/>
                </a:srgbClr>
              </a:outerShdw>
            </a:effectLst>
          </p:spPr>
        </p:pic>
      </p:grpSp>
      <p:pic>
        <p:nvPicPr>
          <p:cNvPr id="13" name="Picture 12" descr="A cartoon of a person holding a ticket&#10;&#10;Description automatically generated">
            <a:extLst>
              <a:ext uri="{FF2B5EF4-FFF2-40B4-BE49-F238E27FC236}">
                <a16:creationId xmlns:a16="http://schemas.microsoft.com/office/drawing/2014/main" id="{D644B017-2ED7-29E2-224F-52AA8E890F0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58656" y="3241115"/>
            <a:ext cx="3308261" cy="3308261"/>
          </a:xfrm>
          <a:prstGeom prst="rect">
            <a:avLst/>
          </a:prstGeom>
        </p:spPr>
      </p:pic>
      <p:sp>
        <p:nvSpPr>
          <p:cNvPr id="15" name="Rectangle 14">
            <a:extLst>
              <a:ext uri="{FF2B5EF4-FFF2-40B4-BE49-F238E27FC236}">
                <a16:creationId xmlns:a16="http://schemas.microsoft.com/office/drawing/2014/main" id="{A78B1439-2790-7945-8C99-2846E8BA9435}"/>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pic>
        <p:nvPicPr>
          <p:cNvPr id="16" name="Picture 15" descr="A person sitting at a table with a cup of coffee and a tablet&#10;&#10;Description automatically generated">
            <a:extLst>
              <a:ext uri="{FF2B5EF4-FFF2-40B4-BE49-F238E27FC236}">
                <a16:creationId xmlns:a16="http://schemas.microsoft.com/office/drawing/2014/main" id="{505FD669-5BB0-0985-2864-91C23F9D96A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4580" y="1677536"/>
            <a:ext cx="5907983" cy="3940625"/>
          </a:xfrm>
          <a:prstGeom prst="rect">
            <a:avLst/>
          </a:prstGeom>
        </p:spPr>
      </p:pic>
      <p:pic>
        <p:nvPicPr>
          <p:cNvPr id="17" name="Picture 16" descr="A white person holding a magnifying glass&#10;&#10;Description automatically generated">
            <a:extLst>
              <a:ext uri="{FF2B5EF4-FFF2-40B4-BE49-F238E27FC236}">
                <a16:creationId xmlns:a16="http://schemas.microsoft.com/office/drawing/2014/main" id="{E26745B7-434A-C332-6779-D8ECBA0D56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56626" y="-787760"/>
            <a:ext cx="1783133" cy="2968916"/>
          </a:xfrm>
          <a:prstGeom prst="rect">
            <a:avLst/>
          </a:prstGeom>
        </p:spPr>
      </p:pic>
    </p:spTree>
    <p:extLst>
      <p:ext uri="{BB962C8B-B14F-4D97-AF65-F5344CB8AC3E}">
        <p14:creationId xmlns:p14="http://schemas.microsoft.com/office/powerpoint/2010/main" val="510972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250"/>
                                  </p:stCondLst>
                                  <p:childTnLst>
                                    <p:animMotion origin="layout" path="M 3.75E-6 -0.18658 L 0.09583 -0.11204 C 0.11562 -0.09514 0.14466 -0.08565 0.17617 -0.08565 C 0.21158 -0.08565 0.24023 -0.09514 0.25989 -0.11204 L 0.35573 -0.18658 " pathEditMode="relative" rAng="0" ptsTypes="AAAAA">
                                      <p:cBhvr>
                                        <p:cTn id="6" dur="2000" fill="hold"/>
                                        <p:tgtEl>
                                          <p:spTgt spid="13"/>
                                        </p:tgtEl>
                                        <p:attrNameLst>
                                          <p:attrName>ppt_x</p:attrName>
                                          <p:attrName>ppt_y</p:attrName>
                                        </p:attrNameLst>
                                      </p:cBhvr>
                                      <p:rCtr x="17786" y="5046"/>
                                    </p:animMotion>
                                  </p:childTnLst>
                                </p:cTn>
                              </p:par>
                              <p:par>
                                <p:cTn id="7" presetID="42"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anim calcmode="lin" valueType="num">
                                      <p:cBhvr>
                                        <p:cTn id="10" dur="1000" fill="hold"/>
                                        <p:tgtEl>
                                          <p:spTgt spid="10"/>
                                        </p:tgtEl>
                                        <p:attrNameLst>
                                          <p:attrName>ppt_x</p:attrName>
                                        </p:attrNameLst>
                                      </p:cBhvr>
                                      <p:tavLst>
                                        <p:tav tm="0">
                                          <p:val>
                                            <p:strVal val="#ppt_x"/>
                                          </p:val>
                                        </p:tav>
                                        <p:tav tm="100000">
                                          <p:val>
                                            <p:strVal val="#ppt_x"/>
                                          </p:val>
                                        </p:tav>
                                      </p:tavLst>
                                    </p:anim>
                                    <p:anim calcmode="lin" valueType="num">
                                      <p:cBhvr>
                                        <p:cTn id="11" dur="1000" fill="hold"/>
                                        <p:tgtEl>
                                          <p:spTgt spid="10"/>
                                        </p:tgtEl>
                                        <p:attrNameLst>
                                          <p:attrName>ppt_y</p:attrName>
                                        </p:attrNameLst>
                                      </p:cBhvr>
                                      <p:tavLst>
                                        <p:tav tm="0">
                                          <p:val>
                                            <p:strVal val="#ppt_y+.1"/>
                                          </p:val>
                                        </p:tav>
                                        <p:tav tm="100000">
                                          <p:val>
                                            <p:strVal val="#ppt_y"/>
                                          </p:val>
                                        </p:tav>
                                      </p:tavLst>
                                    </p:anim>
                                  </p:childTnLst>
                                </p:cTn>
                              </p:par>
                              <p:par>
                                <p:cTn id="12" presetID="6" presetClass="entr" presetSubtype="16" fill="hold" nodeType="with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par>
                                <p:cTn id="15" presetID="6" presetClass="entr" presetSubtype="16"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circle(in)">
                                      <p:cBhvr>
                                        <p:cTn id="17" dur="2000"/>
                                        <p:tgtEl>
                                          <p:spTgt spid="14"/>
                                        </p:tgtEl>
                                      </p:cBhvr>
                                    </p:animEffect>
                                  </p:childTnLst>
                                </p:cTn>
                              </p:par>
                              <p:par>
                                <p:cTn id="18" presetID="42" presetClass="entr" presetSubtype="0" fill="hold" nodeType="withEffect">
                                  <p:stCondLst>
                                    <p:cond delay="75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BC9B21B0-7548-65C6-E7F8-1A0D2112EAAE}"/>
              </a:ext>
            </a:extLst>
          </p:cNvPr>
          <p:cNvSpPr txBox="1">
            <a:spLocks/>
          </p:cNvSpPr>
          <p:nvPr/>
        </p:nvSpPr>
        <p:spPr>
          <a:xfrm>
            <a:off x="1587804" y="233159"/>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Specific Objective and Sub Objectives</a:t>
            </a:r>
          </a:p>
        </p:txBody>
      </p:sp>
      <p:grpSp>
        <p:nvGrpSpPr>
          <p:cNvPr id="6" name="Group 5">
            <a:extLst>
              <a:ext uri="{FF2B5EF4-FFF2-40B4-BE49-F238E27FC236}">
                <a16:creationId xmlns:a16="http://schemas.microsoft.com/office/drawing/2014/main" id="{7F2E89A9-CF1A-3D18-EDB0-02210310DE98}"/>
              </a:ext>
            </a:extLst>
          </p:cNvPr>
          <p:cNvGrpSpPr/>
          <p:nvPr/>
        </p:nvGrpSpPr>
        <p:grpSpPr>
          <a:xfrm>
            <a:off x="762000" y="1371600"/>
            <a:ext cx="11123040" cy="4598396"/>
            <a:chOff x="483711" y="1143000"/>
            <a:chExt cx="11661308" cy="4953002"/>
          </a:xfrm>
        </p:grpSpPr>
        <p:sp>
          <p:nvSpPr>
            <p:cNvPr id="8" name="Google Shape;418;p12">
              <a:extLst>
                <a:ext uri="{FF2B5EF4-FFF2-40B4-BE49-F238E27FC236}">
                  <a16:creationId xmlns:a16="http://schemas.microsoft.com/office/drawing/2014/main" id="{B6A03DE8-4B83-44A9-1E9A-B0CE037BA79A}"/>
                </a:ext>
              </a:extLst>
            </p:cNvPr>
            <p:cNvSpPr/>
            <p:nvPr/>
          </p:nvSpPr>
          <p:spPr>
            <a:xfrm>
              <a:off x="483711" y="2386125"/>
              <a:ext cx="2632679" cy="2628478"/>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Google Shape;419;p12">
              <a:extLst>
                <a:ext uri="{FF2B5EF4-FFF2-40B4-BE49-F238E27FC236}">
                  <a16:creationId xmlns:a16="http://schemas.microsoft.com/office/drawing/2014/main" id="{B4A81721-072B-9A5C-F948-C9F2D1BE4C94}"/>
                </a:ext>
              </a:extLst>
            </p:cNvPr>
            <p:cNvPicPr preferRelativeResize="0"/>
            <p:nvPr/>
          </p:nvPicPr>
          <p:blipFill rotWithShape="1">
            <a:blip r:embed="rId4">
              <a:alphaModFix/>
            </a:blip>
            <a:srcRect/>
            <a:stretch/>
          </p:blipFill>
          <p:spPr>
            <a:xfrm rot="5400000">
              <a:off x="394808" y="2751802"/>
              <a:ext cx="4354836" cy="1897127"/>
            </a:xfrm>
            <a:prstGeom prst="rect">
              <a:avLst/>
            </a:prstGeom>
            <a:noFill/>
            <a:ln>
              <a:noFill/>
            </a:ln>
          </p:spPr>
        </p:pic>
        <p:sp>
          <p:nvSpPr>
            <p:cNvPr id="10" name="Google Shape;420;p12">
              <a:extLst>
                <a:ext uri="{FF2B5EF4-FFF2-40B4-BE49-F238E27FC236}">
                  <a16:creationId xmlns:a16="http://schemas.microsoft.com/office/drawing/2014/main" id="{1C85A7A1-05C2-C827-8402-6988B87A0B76}"/>
                </a:ext>
              </a:extLst>
            </p:cNvPr>
            <p:cNvSpPr/>
            <p:nvPr/>
          </p:nvSpPr>
          <p:spPr>
            <a:xfrm>
              <a:off x="3867730" y="1295794"/>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1;p12">
              <a:extLst>
                <a:ext uri="{FF2B5EF4-FFF2-40B4-BE49-F238E27FC236}">
                  <a16:creationId xmlns:a16="http://schemas.microsoft.com/office/drawing/2014/main" id="{05CFB311-BE9D-3950-342C-816B45DB1BAD}"/>
                </a:ext>
              </a:extLst>
            </p:cNvPr>
            <p:cNvSpPr/>
            <p:nvPr/>
          </p:nvSpPr>
          <p:spPr>
            <a:xfrm>
              <a:off x="4395417" y="2522011"/>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422;p12">
              <a:extLst>
                <a:ext uri="{FF2B5EF4-FFF2-40B4-BE49-F238E27FC236}">
                  <a16:creationId xmlns:a16="http://schemas.microsoft.com/office/drawing/2014/main" id="{ECEB1A05-6CF5-9A6D-BFC0-2BD03B79522B}"/>
                </a:ext>
              </a:extLst>
            </p:cNvPr>
            <p:cNvSpPr/>
            <p:nvPr/>
          </p:nvSpPr>
          <p:spPr>
            <a:xfrm>
              <a:off x="4395417" y="382395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3;p12">
              <a:extLst>
                <a:ext uri="{FF2B5EF4-FFF2-40B4-BE49-F238E27FC236}">
                  <a16:creationId xmlns:a16="http://schemas.microsoft.com/office/drawing/2014/main" id="{D52C74D8-4894-D4EE-569E-580DD4E77FDE}"/>
                </a:ext>
              </a:extLst>
            </p:cNvPr>
            <p:cNvSpPr/>
            <p:nvPr/>
          </p:nvSpPr>
          <p:spPr>
            <a:xfrm>
              <a:off x="2979504" y="238612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4;p12">
              <a:extLst>
                <a:ext uri="{FF2B5EF4-FFF2-40B4-BE49-F238E27FC236}">
                  <a16:creationId xmlns:a16="http://schemas.microsoft.com/office/drawing/2014/main" id="{653F5070-0D52-533A-0D89-DBDEE8A2D10B}"/>
                </a:ext>
              </a:extLst>
            </p:cNvPr>
            <p:cNvSpPr/>
            <p:nvPr/>
          </p:nvSpPr>
          <p:spPr>
            <a:xfrm>
              <a:off x="3270574" y="310675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5;p12">
              <a:extLst>
                <a:ext uri="{FF2B5EF4-FFF2-40B4-BE49-F238E27FC236}">
                  <a16:creationId xmlns:a16="http://schemas.microsoft.com/office/drawing/2014/main" id="{541F3D0E-E3DD-F127-3E5B-A5F03961E34C}"/>
                </a:ext>
              </a:extLst>
            </p:cNvPr>
            <p:cNvSpPr/>
            <p:nvPr/>
          </p:nvSpPr>
          <p:spPr>
            <a:xfrm>
              <a:off x="3248659" y="3989569"/>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26;p12">
              <a:extLst>
                <a:ext uri="{FF2B5EF4-FFF2-40B4-BE49-F238E27FC236}">
                  <a16:creationId xmlns:a16="http://schemas.microsoft.com/office/drawing/2014/main" id="{5C6F6CF5-FABD-7F29-15F2-445B84364964}"/>
                </a:ext>
              </a:extLst>
            </p:cNvPr>
            <p:cNvGrpSpPr/>
            <p:nvPr/>
          </p:nvGrpSpPr>
          <p:grpSpPr>
            <a:xfrm rot="16200000">
              <a:off x="7826475" y="-1561647"/>
              <a:ext cx="840116" cy="6249409"/>
              <a:chOff x="-2" y="7"/>
              <a:chExt cx="3304540" cy="28213435"/>
            </a:xfrm>
          </p:grpSpPr>
          <p:sp>
            <p:nvSpPr>
              <p:cNvPr id="49" name="Google Shape;427;p12">
                <a:extLst>
                  <a:ext uri="{FF2B5EF4-FFF2-40B4-BE49-F238E27FC236}">
                    <a16:creationId xmlns:a16="http://schemas.microsoft.com/office/drawing/2014/main" id="{ED86EAF2-B20B-2967-4AC8-D0F29E1E23F8}"/>
                  </a:ext>
                </a:extLst>
              </p:cNvPr>
              <p:cNvSpPr/>
              <p:nvPr/>
            </p:nvSpPr>
            <p:spPr>
              <a:xfrm>
                <a:off x="127002" y="127018"/>
                <a:ext cx="3051809" cy="2808642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50" name="Google Shape;428;p12">
                <a:extLst>
                  <a:ext uri="{FF2B5EF4-FFF2-40B4-BE49-F238E27FC236}">
                    <a16:creationId xmlns:a16="http://schemas.microsoft.com/office/drawing/2014/main" id="{6A121F0C-95BB-8569-5D90-D0895FC7B9EC}"/>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17" name="Google Shape;429;p12">
              <a:extLst>
                <a:ext uri="{FF2B5EF4-FFF2-40B4-BE49-F238E27FC236}">
                  <a16:creationId xmlns:a16="http://schemas.microsoft.com/office/drawing/2014/main" id="{4761C7C1-25BF-DBDE-73AF-4BA0A18626AC}"/>
                </a:ext>
              </a:extLst>
            </p:cNvPr>
            <p:cNvSpPr txBox="1"/>
            <p:nvPr/>
          </p:nvSpPr>
          <p:spPr>
            <a:xfrm>
              <a:off x="5506716" y="2642882"/>
              <a:ext cx="6425583" cy="751777"/>
            </a:xfrm>
            <a:prstGeom prst="rect">
              <a:avLst/>
            </a:prstGeom>
            <a:noFill/>
            <a:ln>
              <a:noFill/>
            </a:ln>
          </p:spPr>
          <p:txBody>
            <a:bodyPr spcFirstLastPara="1" wrap="square" lIns="0" tIns="0" rIns="0" bIns="0" anchor="t" anchorCtr="0">
              <a:spAutoFit/>
            </a:bodyPr>
            <a:lstStyle/>
            <a:p>
              <a:pPr algn="ctr">
                <a:lnSpc>
                  <a:spcPct val="140008"/>
                </a:lnSpc>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Implementing blockchain for secure, transparent transactions.</a:t>
              </a:r>
            </a:p>
            <a:p>
              <a:pPr marL="0" marR="0" lvl="0" indent="0" algn="ctr" rtl="0">
                <a:lnSpc>
                  <a:spcPct val="140008"/>
                </a:lnSpc>
                <a:spcBef>
                  <a:spcPts val="0"/>
                </a:spcBef>
                <a:spcAft>
                  <a:spcPts val="0"/>
                </a:spcAft>
                <a:buNone/>
              </a:pPr>
              <a:endParaRPr dirty="0">
                <a:solidFill>
                  <a:schemeClr val="bg1"/>
                </a:solidFill>
              </a:endParaRPr>
            </a:p>
          </p:txBody>
        </p:sp>
        <p:sp>
          <p:nvSpPr>
            <p:cNvPr id="18" name="Google Shape;430;p12">
              <a:extLst>
                <a:ext uri="{FF2B5EF4-FFF2-40B4-BE49-F238E27FC236}">
                  <a16:creationId xmlns:a16="http://schemas.microsoft.com/office/drawing/2014/main" id="{504FC9F2-F1DB-A679-3531-820A03472B6F}"/>
                </a:ext>
              </a:extLst>
            </p:cNvPr>
            <p:cNvSpPr/>
            <p:nvPr/>
          </p:nvSpPr>
          <p:spPr>
            <a:xfrm>
              <a:off x="4010400" y="1461406"/>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1;p12">
              <a:extLst>
                <a:ext uri="{FF2B5EF4-FFF2-40B4-BE49-F238E27FC236}">
                  <a16:creationId xmlns:a16="http://schemas.microsoft.com/office/drawing/2014/main" id="{E8CD092D-4F6F-45E6-4675-33D44A1764C2}"/>
                </a:ext>
              </a:extLst>
            </p:cNvPr>
            <p:cNvSpPr/>
            <p:nvPr/>
          </p:nvSpPr>
          <p:spPr>
            <a:xfrm>
              <a:off x="4538086" y="2673551"/>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2;p12">
              <a:extLst>
                <a:ext uri="{FF2B5EF4-FFF2-40B4-BE49-F238E27FC236}">
                  <a16:creationId xmlns:a16="http://schemas.microsoft.com/office/drawing/2014/main" id="{CB7EE5B0-F7C3-89FB-0C94-8B68EF5A0387}"/>
                </a:ext>
              </a:extLst>
            </p:cNvPr>
            <p:cNvSpPr/>
            <p:nvPr/>
          </p:nvSpPr>
          <p:spPr>
            <a:xfrm>
              <a:off x="4538086" y="3989569"/>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433;p12">
              <a:extLst>
                <a:ext uri="{FF2B5EF4-FFF2-40B4-BE49-F238E27FC236}">
                  <a16:creationId xmlns:a16="http://schemas.microsoft.com/office/drawing/2014/main" id="{D2D9EE5B-AE69-11FA-49B0-773B1D448348}"/>
                </a:ext>
              </a:extLst>
            </p:cNvPr>
            <p:cNvGrpSpPr/>
            <p:nvPr/>
          </p:nvGrpSpPr>
          <p:grpSpPr>
            <a:xfrm rot="16200000">
              <a:off x="8206484" y="-14944"/>
              <a:ext cx="1155953" cy="6273496"/>
              <a:chOff x="-1325909" y="5"/>
              <a:chExt cx="4546866" cy="28322184"/>
            </a:xfrm>
          </p:grpSpPr>
          <p:sp>
            <p:nvSpPr>
              <p:cNvPr id="47" name="Google Shape;434;p12">
                <a:extLst>
                  <a:ext uri="{FF2B5EF4-FFF2-40B4-BE49-F238E27FC236}">
                    <a16:creationId xmlns:a16="http://schemas.microsoft.com/office/drawing/2014/main" id="{CEE7E0CF-ECF3-6949-1D13-C7B2971D1F5C}"/>
                  </a:ext>
                </a:extLst>
              </p:cNvPr>
              <p:cNvSpPr/>
              <p:nvPr/>
            </p:nvSpPr>
            <p:spPr>
              <a:xfrm>
                <a:off x="-1040538" y="127000"/>
                <a:ext cx="4219351" cy="28195178"/>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48" name="Google Shape;435;p12">
                <a:extLst>
                  <a:ext uri="{FF2B5EF4-FFF2-40B4-BE49-F238E27FC236}">
                    <a16:creationId xmlns:a16="http://schemas.microsoft.com/office/drawing/2014/main" id="{C223645F-835E-6467-F800-37C3239442FB}"/>
                  </a:ext>
                </a:extLst>
              </p:cNvPr>
              <p:cNvSpPr/>
              <p:nvPr/>
            </p:nvSpPr>
            <p:spPr>
              <a:xfrm>
                <a:off x="-1325909" y="5"/>
                <a:ext cx="4546866" cy="28322184"/>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40000"/>
                  <a:lumOff val="60000"/>
                </a:schemeClr>
              </a:solidFill>
              <a:ln>
                <a:noFill/>
              </a:ln>
            </p:spPr>
            <p:txBody>
              <a:bodyPr/>
              <a:lstStyle/>
              <a:p>
                <a:endParaRPr lang="en-US"/>
              </a:p>
            </p:txBody>
          </p:sp>
        </p:grpSp>
        <p:grpSp>
          <p:nvGrpSpPr>
            <p:cNvPr id="22" name="Google Shape;436;p12">
              <a:extLst>
                <a:ext uri="{FF2B5EF4-FFF2-40B4-BE49-F238E27FC236}">
                  <a16:creationId xmlns:a16="http://schemas.microsoft.com/office/drawing/2014/main" id="{7B8E1F57-A22C-603B-F64D-0CC905C415F6}"/>
                </a:ext>
              </a:extLst>
            </p:cNvPr>
            <p:cNvGrpSpPr/>
            <p:nvPr/>
          </p:nvGrpSpPr>
          <p:grpSpPr>
            <a:xfrm rot="16200000">
              <a:off x="8266744" y="1047177"/>
              <a:ext cx="840116" cy="6705601"/>
              <a:chOff x="-8" y="-701605"/>
              <a:chExt cx="3304540" cy="30272965"/>
            </a:xfrm>
          </p:grpSpPr>
          <p:sp>
            <p:nvSpPr>
              <p:cNvPr id="45" name="Google Shape;437;p12">
                <a:extLst>
                  <a:ext uri="{FF2B5EF4-FFF2-40B4-BE49-F238E27FC236}">
                    <a16:creationId xmlns:a16="http://schemas.microsoft.com/office/drawing/2014/main" id="{899490C0-63ED-3F01-C436-8ABA02E3F5FF}"/>
                  </a:ext>
                </a:extLst>
              </p:cNvPr>
              <p:cNvSpPr/>
              <p:nvPr/>
            </p:nvSpPr>
            <p:spPr>
              <a:xfrm>
                <a:off x="127004" y="-701605"/>
                <a:ext cx="3051809" cy="30272965"/>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46" name="Google Shape;438;p12">
                <a:extLst>
                  <a:ext uri="{FF2B5EF4-FFF2-40B4-BE49-F238E27FC236}">
                    <a16:creationId xmlns:a16="http://schemas.microsoft.com/office/drawing/2014/main" id="{FFE6D538-7A7A-E6D7-A6C5-F7E33B653C31}"/>
                  </a:ext>
                </a:extLst>
              </p:cNvPr>
              <p:cNvSpPr/>
              <p:nvPr/>
            </p:nvSpPr>
            <p:spPr>
              <a:xfrm>
                <a:off x="-8" y="-661389"/>
                <a:ext cx="3304540" cy="30232749"/>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60000"/>
                  <a:lumOff val="40000"/>
                </a:schemeClr>
              </a:solidFill>
              <a:ln>
                <a:noFill/>
              </a:ln>
            </p:spPr>
            <p:txBody>
              <a:bodyPr/>
              <a:lstStyle/>
              <a:p>
                <a:endParaRPr lang="en-US"/>
              </a:p>
            </p:txBody>
          </p:sp>
        </p:grpSp>
        <p:sp>
          <p:nvSpPr>
            <p:cNvPr id="23" name="Google Shape;440;p12">
              <a:extLst>
                <a:ext uri="{FF2B5EF4-FFF2-40B4-BE49-F238E27FC236}">
                  <a16:creationId xmlns:a16="http://schemas.microsoft.com/office/drawing/2014/main" id="{F5D72FF3-F469-70CA-6A03-8C17A0C3B89D}"/>
                </a:ext>
              </a:extLst>
            </p:cNvPr>
            <p:cNvSpPr txBox="1"/>
            <p:nvPr/>
          </p:nvSpPr>
          <p:spPr>
            <a:xfrm>
              <a:off x="5341264" y="1292918"/>
              <a:ext cx="6425583" cy="364662"/>
            </a:xfrm>
            <a:prstGeom prst="rect">
              <a:avLst/>
            </a:prstGeom>
            <a:noFill/>
            <a:ln>
              <a:noFill/>
            </a:ln>
          </p:spPr>
          <p:txBody>
            <a:bodyPr spcFirstLastPara="1" wrap="square" lIns="0" tIns="0" rIns="0" bIns="0" anchor="t" anchorCtr="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bg1"/>
                  </a:solidFill>
                  <a:effectLst/>
                  <a:latin typeface="Arial" panose="020B0604020202020204" pitchFamily="34" charset="0"/>
                </a:rPr>
                <a:t>Personalized Bus Recommendation</a:t>
              </a: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
          <p:nvSpPr>
            <p:cNvPr id="24" name="Google Shape;444;p12">
              <a:extLst>
                <a:ext uri="{FF2B5EF4-FFF2-40B4-BE49-F238E27FC236}">
                  <a16:creationId xmlns:a16="http://schemas.microsoft.com/office/drawing/2014/main" id="{60029A49-EDC2-A023-D1EC-86245599486D}"/>
                </a:ext>
              </a:extLst>
            </p:cNvPr>
            <p:cNvSpPr txBox="1"/>
            <p:nvPr/>
          </p:nvSpPr>
          <p:spPr>
            <a:xfrm>
              <a:off x="932015" y="2856833"/>
              <a:ext cx="2107823" cy="2144212"/>
            </a:xfrm>
            <a:prstGeom prst="rect">
              <a:avLst/>
            </a:prstGeom>
            <a:noFill/>
            <a:ln>
              <a:noFill/>
            </a:ln>
          </p:spPr>
          <p:txBody>
            <a:bodyPr spcFirstLastPara="1" wrap="square" lIns="0" tIns="0" rIns="0" bIns="0" anchor="t" anchorCtr="0">
              <a:spAutoFit/>
            </a:bodyPr>
            <a:lstStyle/>
            <a:p>
              <a:pPr>
                <a:lnSpc>
                  <a:spcPct val="140009"/>
                </a:lnSpc>
              </a:pPr>
              <a:r>
                <a:rPr lang="en-GB" sz="1400" b="1" kern="100" dirty="0">
                  <a:effectLst/>
                  <a:latin typeface="Times New Roman" panose="02020603050405020304" pitchFamily="18" charset="0"/>
                  <a:ea typeface="Aptos" panose="020B0004020202020204" pitchFamily="34" charset="0"/>
                  <a:cs typeface="Latha" panose="020B0604020202020204" pitchFamily="34" charset="0"/>
                </a:rPr>
                <a:t>Enhancing Travel Experience for Locals and Tourists with a Smart Bus System and Personalized Recommendations.</a:t>
              </a:r>
              <a:endParaRPr lang="en-US" sz="1400" b="1" kern="100" dirty="0">
                <a:effectLst/>
                <a:latin typeface="Aptos" panose="020B0004020202020204" pitchFamily="34" charset="0"/>
                <a:ea typeface="Aptos" panose="020B0004020202020204" pitchFamily="34" charset="0"/>
                <a:cs typeface="Latha" panose="020B0604020202020204" pitchFamily="34" charset="0"/>
              </a:endParaRPr>
            </a:p>
            <a:p>
              <a:pPr marL="0" marR="0" lvl="0" indent="0" algn="l" rtl="0">
                <a:lnSpc>
                  <a:spcPct val="140009"/>
                </a:lnSpc>
                <a:spcBef>
                  <a:spcPts val="0"/>
                </a:spcBef>
                <a:spcAft>
                  <a:spcPts val="0"/>
                </a:spcAft>
                <a:buNone/>
              </a:pPr>
              <a:endParaRPr sz="1400" b="1" dirty="0"/>
            </a:p>
          </p:txBody>
        </p:sp>
        <p:sp>
          <p:nvSpPr>
            <p:cNvPr id="25" name="Google Shape;447;p12">
              <a:extLst>
                <a:ext uri="{FF2B5EF4-FFF2-40B4-BE49-F238E27FC236}">
                  <a16:creationId xmlns:a16="http://schemas.microsoft.com/office/drawing/2014/main" id="{7250FFD3-C9B6-F68F-B4CC-E080EB8069D6}"/>
                </a:ext>
              </a:extLst>
            </p:cNvPr>
            <p:cNvSpPr/>
            <p:nvPr/>
          </p:nvSpPr>
          <p:spPr>
            <a:xfrm>
              <a:off x="3845448" y="525531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48;p12">
              <a:extLst>
                <a:ext uri="{FF2B5EF4-FFF2-40B4-BE49-F238E27FC236}">
                  <a16:creationId xmlns:a16="http://schemas.microsoft.com/office/drawing/2014/main" id="{C616B391-7535-B85E-B5C4-964CEB08BEFA}"/>
                </a:ext>
              </a:extLst>
            </p:cNvPr>
            <p:cNvSpPr/>
            <p:nvPr/>
          </p:nvSpPr>
          <p:spPr>
            <a:xfrm>
              <a:off x="3988118" y="5406855"/>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449;p12">
              <a:extLst>
                <a:ext uri="{FF2B5EF4-FFF2-40B4-BE49-F238E27FC236}">
                  <a16:creationId xmlns:a16="http://schemas.microsoft.com/office/drawing/2014/main" id="{72971C98-2593-391D-8B3D-5DD1017CC9F7}"/>
                </a:ext>
              </a:extLst>
            </p:cNvPr>
            <p:cNvGrpSpPr/>
            <p:nvPr/>
          </p:nvGrpSpPr>
          <p:grpSpPr>
            <a:xfrm rot="16200000">
              <a:off x="7936597" y="2417030"/>
              <a:ext cx="840116" cy="6517827"/>
              <a:chOff x="0" y="0"/>
              <a:chExt cx="3304540" cy="29425233"/>
            </a:xfrm>
          </p:grpSpPr>
          <p:sp>
            <p:nvSpPr>
              <p:cNvPr id="43" name="Google Shape;450;p12">
                <a:extLst>
                  <a:ext uri="{FF2B5EF4-FFF2-40B4-BE49-F238E27FC236}">
                    <a16:creationId xmlns:a16="http://schemas.microsoft.com/office/drawing/2014/main" id="{9FF91967-181E-6D6E-0228-3BFD2DF886BE}"/>
                  </a:ext>
                </a:extLst>
              </p:cNvPr>
              <p:cNvSpPr/>
              <p:nvPr/>
            </p:nvSpPr>
            <p:spPr>
              <a:xfrm>
                <a:off x="127009" y="126990"/>
                <a:ext cx="3059555" cy="29298243"/>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44" name="Google Shape;451;p12">
                <a:extLst>
                  <a:ext uri="{FF2B5EF4-FFF2-40B4-BE49-F238E27FC236}">
                    <a16:creationId xmlns:a16="http://schemas.microsoft.com/office/drawing/2014/main" id="{4B8370F1-0BA6-168A-20DD-306E6DA6F0D7}"/>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accent1">
                  <a:lumMod val="60000"/>
                  <a:lumOff val="40000"/>
                </a:schemeClr>
              </a:solidFill>
              <a:ln>
                <a:noFill/>
              </a:ln>
            </p:spPr>
            <p:txBody>
              <a:bodyPr/>
              <a:lstStyle/>
              <a:p>
                <a:endParaRPr lang="en-US"/>
              </a:p>
            </p:txBody>
          </p:sp>
        </p:grpSp>
        <p:sp>
          <p:nvSpPr>
            <p:cNvPr id="28" name="Google Shape;453;p12">
              <a:extLst>
                <a:ext uri="{FF2B5EF4-FFF2-40B4-BE49-F238E27FC236}">
                  <a16:creationId xmlns:a16="http://schemas.microsoft.com/office/drawing/2014/main" id="{1541BD14-0331-2949-E65B-85468217D3AF}"/>
                </a:ext>
              </a:extLst>
            </p:cNvPr>
            <p:cNvSpPr/>
            <p:nvPr/>
          </p:nvSpPr>
          <p:spPr>
            <a:xfrm>
              <a:off x="2979504" y="4765902"/>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456;p12">
              <a:extLst>
                <a:ext uri="{FF2B5EF4-FFF2-40B4-BE49-F238E27FC236}">
                  <a16:creationId xmlns:a16="http://schemas.microsoft.com/office/drawing/2014/main" id="{E8809239-67B7-DF15-7DE4-C24B7A837124}"/>
                </a:ext>
              </a:extLst>
            </p:cNvPr>
            <p:cNvCxnSpPr>
              <a:cxnSpLocks/>
            </p:cNvCxnSpPr>
            <p:nvPr/>
          </p:nvCxnSpPr>
          <p:spPr>
            <a:xfrm rot="10800000" flipH="1">
              <a:off x="3116428" y="1950831"/>
              <a:ext cx="821797" cy="571180"/>
            </a:xfrm>
            <a:prstGeom prst="straightConnector1">
              <a:avLst/>
            </a:prstGeom>
            <a:noFill/>
            <a:ln w="9525" cap="flat" cmpd="sng">
              <a:solidFill>
                <a:srgbClr val="17365D"/>
              </a:solidFill>
              <a:prstDash val="solid"/>
              <a:round/>
              <a:headEnd type="none" w="sm" len="sm"/>
              <a:tailEnd type="none" w="sm" len="sm"/>
            </a:ln>
          </p:spPr>
        </p:cxnSp>
        <p:cxnSp>
          <p:nvCxnSpPr>
            <p:cNvPr id="30" name="Google Shape;457;p12">
              <a:extLst>
                <a:ext uri="{FF2B5EF4-FFF2-40B4-BE49-F238E27FC236}">
                  <a16:creationId xmlns:a16="http://schemas.microsoft.com/office/drawing/2014/main" id="{1AFE5E88-35A4-18D7-300B-807EE28FA134}"/>
                </a:ext>
              </a:extLst>
            </p:cNvPr>
            <p:cNvCxnSpPr>
              <a:cxnSpLocks/>
            </p:cNvCxnSpPr>
            <p:nvPr/>
          </p:nvCxnSpPr>
          <p:spPr>
            <a:xfrm rot="10800000" flipH="1">
              <a:off x="3477152" y="2997411"/>
              <a:ext cx="972695" cy="219092"/>
            </a:xfrm>
            <a:prstGeom prst="straightConnector1">
              <a:avLst/>
            </a:prstGeom>
            <a:noFill/>
            <a:ln w="9525" cap="flat" cmpd="sng">
              <a:solidFill>
                <a:srgbClr val="97B853"/>
              </a:solidFill>
              <a:prstDash val="solid"/>
              <a:round/>
              <a:headEnd type="none" w="sm" len="sm"/>
              <a:tailEnd type="none" w="sm" len="sm"/>
            </a:ln>
          </p:spPr>
        </p:cxnSp>
        <p:cxnSp>
          <p:nvCxnSpPr>
            <p:cNvPr id="31" name="Google Shape;458;p12">
              <a:extLst>
                <a:ext uri="{FF2B5EF4-FFF2-40B4-BE49-F238E27FC236}">
                  <a16:creationId xmlns:a16="http://schemas.microsoft.com/office/drawing/2014/main" id="{719531F0-4D4C-AACD-615C-8BC89BF28440}"/>
                </a:ext>
              </a:extLst>
            </p:cNvPr>
            <p:cNvCxnSpPr>
              <a:cxnSpLocks/>
            </p:cNvCxnSpPr>
            <p:nvPr/>
          </p:nvCxnSpPr>
          <p:spPr>
            <a:xfrm>
              <a:off x="3446855" y="4112621"/>
              <a:ext cx="980709" cy="107051"/>
            </a:xfrm>
            <a:prstGeom prst="straightConnector1">
              <a:avLst/>
            </a:prstGeom>
            <a:noFill/>
            <a:ln w="9525" cap="flat" cmpd="sng">
              <a:solidFill>
                <a:srgbClr val="17365D"/>
              </a:solidFill>
              <a:prstDash val="solid"/>
              <a:round/>
              <a:headEnd type="none" w="sm" len="sm"/>
              <a:tailEnd type="none" w="sm" len="sm"/>
            </a:ln>
          </p:spPr>
        </p:cxnSp>
        <p:cxnSp>
          <p:nvCxnSpPr>
            <p:cNvPr id="32" name="Google Shape;459;p12">
              <a:extLst>
                <a:ext uri="{FF2B5EF4-FFF2-40B4-BE49-F238E27FC236}">
                  <a16:creationId xmlns:a16="http://schemas.microsoft.com/office/drawing/2014/main" id="{A0591A95-2B2F-AFFE-3A6C-B4AAC9BEFC31}"/>
                </a:ext>
              </a:extLst>
            </p:cNvPr>
            <p:cNvCxnSpPr>
              <a:cxnSpLocks/>
            </p:cNvCxnSpPr>
            <p:nvPr/>
          </p:nvCxnSpPr>
          <p:spPr>
            <a:xfrm>
              <a:off x="3158588" y="4926800"/>
              <a:ext cx="783997" cy="559733"/>
            </a:xfrm>
            <a:prstGeom prst="straightConnector1">
              <a:avLst/>
            </a:prstGeom>
            <a:noFill/>
            <a:ln w="9525" cap="flat" cmpd="sng">
              <a:solidFill>
                <a:srgbClr val="97B853"/>
              </a:solidFill>
              <a:prstDash val="solid"/>
              <a:round/>
              <a:headEnd type="none" w="sm" len="sm"/>
              <a:tailEnd type="none" w="sm" len="sm"/>
            </a:ln>
          </p:spPr>
        </p:cxnSp>
        <p:sp>
          <p:nvSpPr>
            <p:cNvPr id="33" name="Google Shape;440;p12">
              <a:extLst>
                <a:ext uri="{FF2B5EF4-FFF2-40B4-BE49-F238E27FC236}">
                  <a16:creationId xmlns:a16="http://schemas.microsoft.com/office/drawing/2014/main" id="{971CBCE4-31C9-1148-8A62-B6E982874729}"/>
                </a:ext>
              </a:extLst>
            </p:cNvPr>
            <p:cNvSpPr txBox="1"/>
            <p:nvPr/>
          </p:nvSpPr>
          <p:spPr>
            <a:xfrm>
              <a:off x="5829327" y="2743562"/>
              <a:ext cx="6315692" cy="1750378"/>
            </a:xfrm>
            <a:prstGeom prst="rect">
              <a:avLst/>
            </a:prstGeom>
            <a:noFill/>
            <a:ln>
              <a:noFill/>
            </a:ln>
          </p:spPr>
          <p:txBody>
            <a:bodyPr spcFirstLastPara="1" wrap="square" lIns="0" tIns="0" rIns="0" bIns="0" anchor="t" anchorCtr="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bg1"/>
                  </a:solidFill>
                  <a:effectLst/>
                  <a:latin typeface="Arial" panose="020B0604020202020204" pitchFamily="34" charset="0"/>
                </a:rPr>
                <a:t>Real-Time Seat Availability Detection Using Computer Vision</a:t>
              </a:r>
              <a:endParaRPr kumimoji="0" lang="en-US" altLang="en-US" sz="2000" b="0" i="0" u="none" strike="noStrike" cap="none" normalizeH="0" baseline="0" dirty="0">
                <a:ln>
                  <a:noFill/>
                </a:ln>
                <a:solidFill>
                  <a:schemeClr val="bg1"/>
                </a:solidFill>
                <a:effectLst/>
                <a:latin typeface="Arial" panose="020B0604020202020204" pitchFamily="34" charset="0"/>
              </a:endParaRPr>
            </a:p>
            <a:p>
              <a:pPr algn="ctr">
                <a:lnSpc>
                  <a:spcPct val="140008"/>
                </a:lnSpc>
              </a:pPr>
              <a:endParaRPr lang="en-US" sz="2000" kern="100" dirty="0">
                <a:solidFill>
                  <a:schemeClr val="bg1"/>
                </a:solidFill>
                <a:effectLst/>
                <a:latin typeface="Aptos" panose="020B0004020202020204" pitchFamily="34" charset="0"/>
                <a:ea typeface="Aptos" panose="020B0004020202020204" pitchFamily="34" charset="0"/>
                <a:cs typeface="Arial Unicode MS"/>
              </a:endParaRPr>
            </a:p>
            <a:p>
              <a:pPr algn="ctr">
                <a:lnSpc>
                  <a:spcPct val="140008"/>
                </a:lnSpc>
              </a:pPr>
              <a:endParaRPr lang="en-US" sz="20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34" name="Google Shape;440;p12">
              <a:extLst>
                <a:ext uri="{FF2B5EF4-FFF2-40B4-BE49-F238E27FC236}">
                  <a16:creationId xmlns:a16="http://schemas.microsoft.com/office/drawing/2014/main" id="{34FBF851-9AE1-43FE-3453-70C216F254E5}"/>
                </a:ext>
              </a:extLst>
            </p:cNvPr>
            <p:cNvSpPr txBox="1"/>
            <p:nvPr/>
          </p:nvSpPr>
          <p:spPr>
            <a:xfrm>
              <a:off x="5490454" y="4028955"/>
              <a:ext cx="6450489" cy="1239850"/>
            </a:xfrm>
            <a:prstGeom prst="rect">
              <a:avLst/>
            </a:prstGeom>
            <a:noFill/>
            <a:ln>
              <a:noFill/>
            </a:ln>
          </p:spPr>
          <p:txBody>
            <a:bodyPr spcFirstLastPara="1" wrap="square" lIns="0" tIns="0" rIns="0" bIns="0" anchor="t" anchorCtr="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bg1"/>
                  </a:solidFill>
                  <a:effectLst/>
                  <a:latin typeface="Arial" panose="020B0604020202020204" pitchFamily="34" charset="0"/>
                </a:rPr>
                <a:t>User Login and Personalized Travel Information System</a:t>
              </a:r>
              <a:endParaRPr kumimoji="0" lang="en-US" altLang="en-US" sz="2000" b="0" i="0" u="none" strike="noStrike" cap="none" normalizeH="0" baseline="0" dirty="0">
                <a:ln>
                  <a:noFill/>
                </a:ln>
                <a:solidFill>
                  <a:schemeClr val="bg1"/>
                </a:solidFill>
                <a:effectLst/>
                <a:latin typeface="Arial" panose="020B0604020202020204" pitchFamily="34" charset="0"/>
              </a:endParaRPr>
            </a:p>
            <a:p>
              <a:pPr algn="ctr">
                <a:lnSpc>
                  <a:spcPct val="140008"/>
                </a:lnSpc>
              </a:pPr>
              <a:endParaRPr lang="en-US" sz="20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35" name="Google Shape;440;p12">
              <a:extLst>
                <a:ext uri="{FF2B5EF4-FFF2-40B4-BE49-F238E27FC236}">
                  <a16:creationId xmlns:a16="http://schemas.microsoft.com/office/drawing/2014/main" id="{EF6E4EEB-48E7-3291-D273-37A815C85C98}"/>
                </a:ext>
              </a:extLst>
            </p:cNvPr>
            <p:cNvSpPr txBox="1"/>
            <p:nvPr/>
          </p:nvSpPr>
          <p:spPr>
            <a:xfrm>
              <a:off x="5085190" y="5462870"/>
              <a:ext cx="6450489" cy="511742"/>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GB" sz="2000" b="1" kern="100" dirty="0">
                  <a:solidFill>
                    <a:schemeClr val="bg1"/>
                  </a:solidFill>
                  <a:effectLst/>
                  <a:latin typeface="Times New Roman" panose="02020603050405020304" pitchFamily="18" charset="0"/>
                  <a:ea typeface="Aptos" panose="020B0004020202020204" pitchFamily="34" charset="0"/>
                  <a:cs typeface="Latha" panose="020B0604020202020204" pitchFamily="34" charset="0"/>
                </a:rPr>
                <a:t>Arrival time notification.</a:t>
              </a:r>
              <a:r>
                <a:rPr lang="en-US" sz="2000" b="1" kern="100" dirty="0">
                  <a:solidFill>
                    <a:schemeClr val="bg1"/>
                  </a:solidFill>
                  <a:latin typeface="Aptos" panose="020B0004020202020204" pitchFamily="34" charset="0"/>
                  <a:ea typeface="Aptos" panose="020B0004020202020204" pitchFamily="34" charset="0"/>
                  <a:cs typeface="Arial Unicode MS"/>
                </a:rPr>
                <a:t>&amp; </a:t>
              </a:r>
              <a:r>
                <a:rPr lang="en-GB" sz="2000" b="1" kern="100" dirty="0">
                  <a:solidFill>
                    <a:schemeClr val="bg1"/>
                  </a:solidFill>
                  <a:effectLst/>
                  <a:latin typeface="Times New Roman" panose="02020603050405020304" pitchFamily="18" charset="0"/>
                  <a:ea typeface="Aptos" panose="020B0004020202020204" pitchFamily="34" charset="0"/>
                  <a:cs typeface="Latha" panose="020B0604020202020204" pitchFamily="34" charset="0"/>
                </a:rPr>
                <a:t>Enhance tourist experience</a:t>
              </a:r>
              <a:r>
                <a:rPr lang="en-GB" sz="2000" b="1" kern="100" dirty="0">
                  <a:effectLst/>
                  <a:latin typeface="Times New Roman" panose="02020603050405020304" pitchFamily="18" charset="0"/>
                  <a:ea typeface="Aptos" panose="020B0004020202020204" pitchFamily="34" charset="0"/>
                  <a:cs typeface="Latha" panose="020B0604020202020204" pitchFamily="34" charset="0"/>
                </a:rPr>
                <a:t>.</a:t>
              </a:r>
              <a:endParaRPr lang="en-US" sz="2000" b="1" kern="100" dirty="0">
                <a:effectLst/>
                <a:latin typeface="Aptos" panose="020B0004020202020204" pitchFamily="34" charset="0"/>
                <a:ea typeface="Aptos" panose="020B0004020202020204" pitchFamily="34" charset="0"/>
                <a:cs typeface="Latha" panose="020B0604020202020204" pitchFamily="34" charset="0"/>
              </a:endParaRPr>
            </a:p>
          </p:txBody>
        </p:sp>
      </p:grpSp>
      <p:sp>
        <p:nvSpPr>
          <p:cNvPr id="51" name="Rectangle 50">
            <a:extLst>
              <a:ext uri="{FF2B5EF4-FFF2-40B4-BE49-F238E27FC236}">
                <a16:creationId xmlns:a16="http://schemas.microsoft.com/office/drawing/2014/main" id="{3BA15880-92B6-641F-A9DC-5C290DEB399D}"/>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3731613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468BBA68-A5A0-4DFB-CF46-F65B5377FFC0}"/>
              </a:ext>
            </a:extLst>
          </p:cNvPr>
          <p:cNvSpPr txBox="1">
            <a:spLocks/>
          </p:cNvSpPr>
          <p:nvPr/>
        </p:nvSpPr>
        <p:spPr>
          <a:xfrm>
            <a:off x="3276600" y="866194"/>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Research Objectives</a:t>
            </a:r>
          </a:p>
        </p:txBody>
      </p:sp>
      <p:pic>
        <p:nvPicPr>
          <p:cNvPr id="4" name="Picture 3" descr="A red and blue dart board with darts hitting the center&#10;&#10;Description automatically generated">
            <a:extLst>
              <a:ext uri="{FF2B5EF4-FFF2-40B4-BE49-F238E27FC236}">
                <a16:creationId xmlns:a16="http://schemas.microsoft.com/office/drawing/2014/main" id="{9070F2A5-A243-8B43-BB06-572D6FA614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6827037"/>
            <a:ext cx="3200400" cy="3200400"/>
          </a:xfrm>
          <a:prstGeom prst="rect">
            <a:avLst/>
          </a:prstGeom>
        </p:spPr>
      </p:pic>
      <p:sp>
        <p:nvSpPr>
          <p:cNvPr id="2" name="Freeform 9">
            <a:extLst>
              <a:ext uri="{FF2B5EF4-FFF2-40B4-BE49-F238E27FC236}">
                <a16:creationId xmlns:a16="http://schemas.microsoft.com/office/drawing/2014/main" id="{F90B5A1C-2E8B-92DE-FEFF-B95532F00087}"/>
              </a:ext>
            </a:extLst>
          </p:cNvPr>
          <p:cNvSpPr/>
          <p:nvPr/>
        </p:nvSpPr>
        <p:spPr>
          <a:xfrm>
            <a:off x="-685800" y="-15789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C1C3DD3F-3C7D-82B7-BEA5-17BFDE85DF00}"/>
              </a:ext>
            </a:extLst>
          </p:cNvPr>
          <p:cNvSpPr/>
          <p:nvPr/>
        </p:nvSpPr>
        <p:spPr>
          <a:xfrm>
            <a:off x="10820400" y="6001124"/>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Content Placeholder 5">
            <a:extLst>
              <a:ext uri="{FF2B5EF4-FFF2-40B4-BE49-F238E27FC236}">
                <a16:creationId xmlns:a16="http://schemas.microsoft.com/office/drawing/2014/main" id="{6C943A24-4675-1B77-1ACA-78B30F5308FC}"/>
              </a:ext>
            </a:extLst>
          </p:cNvPr>
          <p:cNvSpPr>
            <a:spLocks noGrp="1"/>
          </p:cNvSpPr>
          <p:nvPr>
            <p:ph idx="1"/>
          </p:nvPr>
        </p:nvSpPr>
        <p:spPr>
          <a:xfrm>
            <a:off x="810208" y="2747962"/>
            <a:ext cx="11353800" cy="1362075"/>
          </a:xfrm>
        </p:spPr>
        <p:txBody>
          <a:bodyPr>
            <a:normAutofit/>
          </a:bodyPr>
          <a:lstStyle/>
          <a:p>
            <a:r>
              <a:rPr lang="en-US" dirty="0"/>
              <a:t>Main objective - Ensuring passengers reach their destination comfortably and avoid missing buses.</a:t>
            </a:r>
          </a:p>
        </p:txBody>
      </p:sp>
    </p:spTree>
    <p:extLst>
      <p:ext uri="{BB962C8B-B14F-4D97-AF65-F5344CB8AC3E}">
        <p14:creationId xmlns:p14="http://schemas.microsoft.com/office/powerpoint/2010/main" val="2077177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42" presetClass="path" presetSubtype="0" accel="50000" decel="50000" fill="hold" nodeType="withEffect">
                                  <p:stCondLst>
                                    <p:cond delay="500"/>
                                  </p:stCondLst>
                                  <p:childTnLst>
                                    <p:animMotion origin="layout" path="M -0.01875 0.17778 L 0.425 -0.48426 " pathEditMode="relative" rAng="0" ptsTypes="AA">
                                      <p:cBhvr>
                                        <p:cTn id="16" dur="2000" fill="hold"/>
                                        <p:tgtEl>
                                          <p:spTgt spid="4"/>
                                        </p:tgtEl>
                                        <p:attrNameLst>
                                          <p:attrName>ppt_x</p:attrName>
                                          <p:attrName>ppt_y</p:attrName>
                                        </p:attrNameLst>
                                      </p:cBhvr>
                                      <p:rCtr x="22187" y="-3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7" name="Picture 6">
            <a:extLst>
              <a:ext uri="{FF2B5EF4-FFF2-40B4-BE49-F238E27FC236}">
                <a16:creationId xmlns:a16="http://schemas.microsoft.com/office/drawing/2014/main" id="{DC2A5F66-83DB-CADD-CB38-064D00E79F94}"/>
              </a:ext>
            </a:extLst>
          </p:cNvPr>
          <p:cNvPicPr>
            <a:picLocks noChangeAspect="1"/>
          </p:cNvPicPr>
          <p:nvPr/>
        </p:nvPicPr>
        <p:blipFill>
          <a:blip r:embed="rId4"/>
          <a:stretch>
            <a:fillRect/>
          </a:stretch>
        </p:blipFill>
        <p:spPr>
          <a:xfrm>
            <a:off x="609600" y="15462"/>
            <a:ext cx="10565284" cy="1566808"/>
          </a:xfrm>
          <a:prstGeom prst="rect">
            <a:avLst/>
          </a:prstGeom>
        </p:spPr>
      </p:pic>
      <p:pic>
        <p:nvPicPr>
          <p:cNvPr id="13" name="Picture 12">
            <a:extLst>
              <a:ext uri="{FF2B5EF4-FFF2-40B4-BE49-F238E27FC236}">
                <a16:creationId xmlns:a16="http://schemas.microsoft.com/office/drawing/2014/main" id="{19F738D1-ADEB-096D-6A31-B5C39C18A4B2}"/>
              </a:ext>
            </a:extLst>
          </p:cNvPr>
          <p:cNvPicPr>
            <a:picLocks noChangeAspect="1"/>
          </p:cNvPicPr>
          <p:nvPr/>
        </p:nvPicPr>
        <p:blipFill>
          <a:blip r:embed="rId5"/>
          <a:stretch>
            <a:fillRect/>
          </a:stretch>
        </p:blipFill>
        <p:spPr>
          <a:xfrm>
            <a:off x="1053695" y="679571"/>
            <a:ext cx="10528705" cy="1530229"/>
          </a:xfrm>
          <a:prstGeom prst="rect">
            <a:avLst/>
          </a:prstGeom>
        </p:spPr>
      </p:pic>
      <p:sp>
        <p:nvSpPr>
          <p:cNvPr id="3" name="Rectangle 2">
            <a:extLst>
              <a:ext uri="{FF2B5EF4-FFF2-40B4-BE49-F238E27FC236}">
                <a16:creationId xmlns:a16="http://schemas.microsoft.com/office/drawing/2014/main" id="{39327FF9-5E84-D5B6-A0B1-DC2B3218C281}"/>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pic>
        <p:nvPicPr>
          <p:cNvPr id="6" name="Picture 5">
            <a:extLst>
              <a:ext uri="{FF2B5EF4-FFF2-40B4-BE49-F238E27FC236}">
                <a16:creationId xmlns:a16="http://schemas.microsoft.com/office/drawing/2014/main" id="{35491857-73B1-CA00-2D48-1D7B8A4E9DEA}"/>
              </a:ext>
            </a:extLst>
          </p:cNvPr>
          <p:cNvPicPr>
            <a:picLocks noChangeAspect="1"/>
          </p:cNvPicPr>
          <p:nvPr/>
        </p:nvPicPr>
        <p:blipFill>
          <a:blip r:embed="rId6"/>
          <a:stretch>
            <a:fillRect/>
          </a:stretch>
        </p:blipFill>
        <p:spPr>
          <a:xfrm>
            <a:off x="583324" y="1489647"/>
            <a:ext cx="10505362" cy="4652675"/>
          </a:xfrm>
          <a:prstGeom prst="rect">
            <a:avLst/>
          </a:prstGeom>
        </p:spPr>
      </p:pic>
      <p:pic>
        <p:nvPicPr>
          <p:cNvPr id="8" name="Picture 7" descr="Top view of a red car with seats in the back&#10;&#10;Description automatically generated">
            <a:extLst>
              <a:ext uri="{FF2B5EF4-FFF2-40B4-BE49-F238E27FC236}">
                <a16:creationId xmlns:a16="http://schemas.microsoft.com/office/drawing/2014/main" id="{38EDF765-8484-337E-03E6-CC08451228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26480" y="2431392"/>
            <a:ext cx="1122911" cy="772619"/>
          </a:xfrm>
          <a:prstGeom prst="rect">
            <a:avLst/>
          </a:prstGeom>
        </p:spPr>
      </p:pic>
    </p:spTree>
    <p:extLst>
      <p:ext uri="{BB962C8B-B14F-4D97-AF65-F5344CB8AC3E}">
        <p14:creationId xmlns:p14="http://schemas.microsoft.com/office/powerpoint/2010/main" val="2643335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F9734C-A03F-DEE6-D582-A168ED1A8D66}"/>
              </a:ext>
            </a:extLst>
          </p:cNvPr>
          <p:cNvSpPr>
            <a:spLocks noGrp="1"/>
          </p:cNvSpPr>
          <p:nvPr>
            <p:ph type="dt" sz="half" idx="10"/>
          </p:nvPr>
        </p:nvSpPr>
        <p:spPr/>
        <p:txBody>
          <a:bodyPr/>
          <a:lstStyle/>
          <a:p>
            <a:fld id="{DBFE760E-ED49-4ECC-97DB-FAA8CFFBEAB0}" type="datetime1">
              <a:rPr lang="en-US" smtClean="0"/>
              <a:t>5/13/2025</a:t>
            </a:fld>
            <a:endParaRPr lang="en-US" dirty="0"/>
          </a:p>
        </p:txBody>
      </p:sp>
      <p:sp>
        <p:nvSpPr>
          <p:cNvPr id="3" name="Slide Number Placeholder 2">
            <a:extLst>
              <a:ext uri="{FF2B5EF4-FFF2-40B4-BE49-F238E27FC236}">
                <a16:creationId xmlns:a16="http://schemas.microsoft.com/office/drawing/2014/main" id="{E1077D9D-0C04-9B0E-FD47-2673275AE925}"/>
              </a:ext>
            </a:extLst>
          </p:cNvPr>
          <p:cNvSpPr>
            <a:spLocks noGrp="1"/>
          </p:cNvSpPr>
          <p:nvPr>
            <p:ph type="sldNum" sz="quarter" idx="12"/>
          </p:nvPr>
        </p:nvSpPr>
        <p:spPr/>
        <p:txBody>
          <a:bodyPr/>
          <a:lstStyle/>
          <a:p>
            <a:fld id="{48F63A3B-78C7-47BE-AE5E-E10140E04643}" type="slidenum">
              <a:rPr lang="en-US" smtClean="0"/>
              <a:t>51</a:t>
            </a:fld>
            <a:endParaRPr lang="en-US" dirty="0"/>
          </a:p>
        </p:txBody>
      </p:sp>
      <p:sp>
        <p:nvSpPr>
          <p:cNvPr id="4" name="Title 4">
            <a:extLst>
              <a:ext uri="{FF2B5EF4-FFF2-40B4-BE49-F238E27FC236}">
                <a16:creationId xmlns:a16="http://schemas.microsoft.com/office/drawing/2014/main" id="{E8F14CC6-F7BB-9E73-8FBA-81D1CFF4D064}"/>
              </a:ext>
            </a:extLst>
          </p:cNvPr>
          <p:cNvSpPr txBox="1">
            <a:spLocks/>
          </p:cNvSpPr>
          <p:nvPr/>
        </p:nvSpPr>
        <p:spPr>
          <a:xfrm>
            <a:off x="1752600" y="381001"/>
            <a:ext cx="3581400" cy="7620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Flow Chart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pic>
        <p:nvPicPr>
          <p:cNvPr id="6" name="Picture 5">
            <a:extLst>
              <a:ext uri="{FF2B5EF4-FFF2-40B4-BE49-F238E27FC236}">
                <a16:creationId xmlns:a16="http://schemas.microsoft.com/office/drawing/2014/main" id="{AC153EE5-CD17-C347-DEC1-0E4EAC6C666A}"/>
              </a:ext>
            </a:extLst>
          </p:cNvPr>
          <p:cNvPicPr>
            <a:picLocks noChangeAspect="1"/>
          </p:cNvPicPr>
          <p:nvPr/>
        </p:nvPicPr>
        <p:blipFill>
          <a:blip r:embed="rId2"/>
          <a:stretch>
            <a:fillRect/>
          </a:stretch>
        </p:blipFill>
        <p:spPr>
          <a:xfrm>
            <a:off x="4648200" y="-1"/>
            <a:ext cx="4267200" cy="6743627"/>
          </a:xfrm>
          <a:prstGeom prst="rect">
            <a:avLst/>
          </a:prstGeom>
        </p:spPr>
      </p:pic>
    </p:spTree>
    <p:extLst>
      <p:ext uri="{BB962C8B-B14F-4D97-AF65-F5344CB8AC3E}">
        <p14:creationId xmlns:p14="http://schemas.microsoft.com/office/powerpoint/2010/main" val="19988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A29E1BE2-38AF-2DDE-6A1C-A8F9B8668C49}"/>
              </a:ext>
            </a:extLst>
          </p:cNvPr>
          <p:cNvSpPr txBox="1">
            <a:spLocks/>
          </p:cNvSpPr>
          <p:nvPr/>
        </p:nvSpPr>
        <p:spPr>
          <a:xfrm>
            <a:off x="1752600" y="3810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Technologies to be used</a:t>
            </a:r>
          </a:p>
        </p:txBody>
      </p:sp>
      <p:sp>
        <p:nvSpPr>
          <p:cNvPr id="22" name="Google Shape;479;p14">
            <a:extLst>
              <a:ext uri="{FF2B5EF4-FFF2-40B4-BE49-F238E27FC236}">
                <a16:creationId xmlns:a16="http://schemas.microsoft.com/office/drawing/2014/main" id="{B3FB82A8-B85F-25FB-1B88-6AE83128C814}"/>
              </a:ext>
            </a:extLst>
          </p:cNvPr>
          <p:cNvSpPr/>
          <p:nvPr/>
        </p:nvSpPr>
        <p:spPr>
          <a:xfrm>
            <a:off x="1528389" y="1517993"/>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6;p14">
            <a:extLst>
              <a:ext uri="{FF2B5EF4-FFF2-40B4-BE49-F238E27FC236}">
                <a16:creationId xmlns:a16="http://schemas.microsoft.com/office/drawing/2014/main" id="{D26B87AA-055A-65EB-925B-5924FEA3C3E7}"/>
              </a:ext>
            </a:extLst>
          </p:cNvPr>
          <p:cNvSpPr/>
          <p:nvPr/>
        </p:nvSpPr>
        <p:spPr>
          <a:xfrm>
            <a:off x="1284133" y="1350852"/>
            <a:ext cx="645494" cy="6723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37716" r="-37765" b="-134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TextBox 37">
            <a:extLst>
              <a:ext uri="{FF2B5EF4-FFF2-40B4-BE49-F238E27FC236}">
                <a16:creationId xmlns:a16="http://schemas.microsoft.com/office/drawing/2014/main" id="{0F52DD7F-9968-9926-DB01-E40C7FDAD376}"/>
              </a:ext>
            </a:extLst>
          </p:cNvPr>
          <p:cNvSpPr txBox="1"/>
          <p:nvPr/>
        </p:nvSpPr>
        <p:spPr>
          <a:xfrm>
            <a:off x="1665287" y="1709187"/>
            <a:ext cx="2836285" cy="4018280"/>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Technologies</a:t>
            </a:r>
          </a:p>
          <a:p>
            <a:pPr marL="457200" marR="0">
              <a:lnSpc>
                <a:spcPct val="107000"/>
              </a:lnSpc>
              <a:spcBef>
                <a:spcPts val="0"/>
              </a:spcBef>
              <a:spcAft>
                <a:spcPts val="0"/>
              </a:spcAft>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p>
          <a:p>
            <a:pPr marL="285750" indent="-285750">
              <a:buFont typeface="Arial" panose="020B0604020202020204" pitchFamily="34" charset="0"/>
              <a:buChar char="•"/>
            </a:pPr>
            <a:r>
              <a:rPr lang="en-GB" dirty="0">
                <a:solidFill>
                  <a:schemeClr val="bg1"/>
                </a:solidFill>
                <a:latin typeface="Times New Roman" panose="02020603050405020304" pitchFamily="18" charset="0"/>
                <a:cs typeface="Times New Roman" panose="02020603050405020304" pitchFamily="18" charset="0"/>
              </a:rPr>
              <a:t>React Native</a:t>
            </a:r>
          </a:p>
          <a:p>
            <a:pPr marL="285750" indent="-285750">
              <a:buFont typeface="Arial" panose="020B0604020202020204" pitchFamily="34" charset="0"/>
              <a:buChar char="•"/>
            </a:pPr>
            <a:r>
              <a:rPr lang="en-GB" dirty="0">
                <a:solidFill>
                  <a:schemeClr val="bg1"/>
                </a:solidFill>
                <a:latin typeface="Times New Roman" panose="02020603050405020304" pitchFamily="18" charset="0"/>
                <a:cs typeface="Times New Roman" panose="02020603050405020304" pitchFamily="18" charset="0"/>
              </a:rPr>
              <a:t>Bootstrap</a:t>
            </a:r>
          </a:p>
          <a:p>
            <a:pPr marL="285750" indent="-285750">
              <a:buFont typeface="Arial" panose="020B0604020202020204" pitchFamily="34" charset="0"/>
              <a:buChar char="•"/>
            </a:pPr>
            <a:r>
              <a:rPr lang="en-GB" dirty="0">
                <a:solidFill>
                  <a:schemeClr val="bg1"/>
                </a:solidFill>
                <a:latin typeface="Times New Roman" panose="02020603050405020304" pitchFamily="18" charset="0"/>
                <a:cs typeface="Times New Roman" panose="02020603050405020304" pitchFamily="18" charset="0"/>
              </a:rPr>
              <a:t>Google Maps API</a:t>
            </a:r>
          </a:p>
          <a:p>
            <a:pPr marL="285750" indent="-285750">
              <a:buFont typeface="Arial" panose="020B0604020202020204" pitchFamily="34" charset="0"/>
              <a:buChar char="•"/>
            </a:pPr>
            <a:r>
              <a:rPr lang="en-GB" dirty="0">
                <a:solidFill>
                  <a:schemeClr val="bg1"/>
                </a:solidFill>
                <a:latin typeface="Times New Roman" panose="02020603050405020304" pitchFamily="18" charset="0"/>
                <a:cs typeface="Times New Roman" panose="02020603050405020304" pitchFamily="18" charset="0"/>
              </a:rPr>
              <a:t>Firebase Cloud Messaging (FCM)</a:t>
            </a:r>
          </a:p>
          <a:p>
            <a:pPr marL="285750" indent="-285750">
              <a:buFont typeface="Arial" panose="020B0604020202020204" pitchFamily="34" charset="0"/>
              <a:buChar char="•"/>
            </a:pPr>
            <a:r>
              <a:rPr lang="en-GB" dirty="0">
                <a:solidFill>
                  <a:schemeClr val="bg1"/>
                </a:solidFill>
                <a:latin typeface="Times New Roman" panose="02020603050405020304" pitchFamily="18" charset="0"/>
                <a:cs typeface="Times New Roman" panose="02020603050405020304" pitchFamily="18" charset="0"/>
              </a:rPr>
              <a:t>Node.js</a:t>
            </a:r>
          </a:p>
          <a:p>
            <a:pPr marL="285750" indent="-285750">
              <a:buFont typeface="Arial" panose="020B0604020202020204" pitchFamily="34" charset="0"/>
              <a:buChar char="•"/>
            </a:pPr>
            <a:r>
              <a:rPr lang="en-GB" dirty="0">
                <a:solidFill>
                  <a:schemeClr val="bg1"/>
                </a:solidFill>
                <a:latin typeface="Times New Roman" panose="02020603050405020304" pitchFamily="18" charset="0"/>
                <a:cs typeface="Times New Roman" panose="02020603050405020304" pitchFamily="18" charset="0"/>
              </a:rPr>
              <a:t>Python  (Django)</a:t>
            </a:r>
          </a:p>
          <a:p>
            <a:pPr marL="285750" indent="-285750">
              <a:buFont typeface="Arial" panose="020B0604020202020204" pitchFamily="34" charset="0"/>
              <a:buChar char="•"/>
            </a:pPr>
            <a:r>
              <a:rPr lang="en-GB" dirty="0">
                <a:solidFill>
                  <a:schemeClr val="bg1"/>
                </a:solidFill>
                <a:latin typeface="Times New Roman" panose="02020603050405020304" pitchFamily="18" charset="0"/>
                <a:cs typeface="Times New Roman" panose="02020603050405020304" pitchFamily="18" charset="0"/>
              </a:rPr>
              <a:t>OpenCV</a:t>
            </a:r>
          </a:p>
          <a:p>
            <a:pPr marL="285750" indent="-285750">
              <a:buFont typeface="Arial" panose="020B0604020202020204" pitchFamily="34" charset="0"/>
              <a:buChar char="•"/>
            </a:pPr>
            <a:r>
              <a:rPr lang="en-GB" dirty="0">
                <a:solidFill>
                  <a:schemeClr val="bg1"/>
                </a:solidFill>
                <a:latin typeface="Times New Roman" panose="02020603050405020304" pitchFamily="18" charset="0"/>
                <a:cs typeface="Times New Roman" panose="02020603050405020304" pitchFamily="18" charset="0"/>
              </a:rPr>
              <a:t>GPS APIs</a:t>
            </a:r>
          </a:p>
          <a:p>
            <a:pPr marL="285750" indent="-285750">
              <a:buFont typeface="Arial" panose="020B0604020202020204" pitchFamily="34" charset="0"/>
              <a:buChar char="•"/>
            </a:pPr>
            <a:r>
              <a:rPr lang="en-GB" dirty="0" err="1">
                <a:solidFill>
                  <a:schemeClr val="bg1"/>
                </a:solidFill>
              </a:rPr>
              <a:t>Serper.dev</a:t>
            </a:r>
            <a:endParaRPr lang="en-GB"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dirty="0">
                <a:solidFill>
                  <a:schemeClr val="bg1"/>
                </a:solidFill>
                <a:latin typeface="Times New Roman" panose="02020603050405020304" pitchFamily="18" charset="0"/>
                <a:cs typeface="Times New Roman" panose="02020603050405020304" pitchFamily="18" charset="0"/>
              </a:rPr>
              <a:t>Time Series</a:t>
            </a:r>
          </a:p>
          <a:p>
            <a:pPr marL="742950" marR="0" indent="-285750">
              <a:lnSpc>
                <a:spcPct val="107000"/>
              </a:lnSpc>
              <a:spcBef>
                <a:spcPts val="0"/>
              </a:spcBef>
              <a:spcAft>
                <a:spcPts val="0"/>
              </a:spcAft>
              <a:buFont typeface="Arial" panose="020B0604020202020204" pitchFamily="34" charset="0"/>
              <a:buChar char="•"/>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40" name="TextBox 39">
            <a:extLst>
              <a:ext uri="{FF2B5EF4-FFF2-40B4-BE49-F238E27FC236}">
                <a16:creationId xmlns:a16="http://schemas.microsoft.com/office/drawing/2014/main" id="{75885D47-5185-41E1-77A1-759EC8A35BC8}"/>
              </a:ext>
            </a:extLst>
          </p:cNvPr>
          <p:cNvSpPr txBox="1"/>
          <p:nvPr/>
        </p:nvSpPr>
        <p:spPr>
          <a:xfrm>
            <a:off x="4897617" y="1910833"/>
            <a:ext cx="2286000" cy="1564019"/>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Algorithms and      </a:t>
            </a:r>
          </a:p>
          <a:p>
            <a:pPr marL="457200" marR="0">
              <a:lnSpc>
                <a:spcPct val="107000"/>
              </a:lnSpc>
              <a:spcBef>
                <a:spcPts val="0"/>
              </a:spcBef>
              <a:spcAft>
                <a:spcPts val="0"/>
              </a:spcAft>
            </a:pPr>
            <a:r>
              <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Architecture</a:t>
            </a:r>
          </a:p>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07000"/>
              </a:lnSpc>
              <a:spcBef>
                <a:spcPts val="0"/>
              </a:spcBef>
              <a:spcAft>
                <a:spcPts val="0"/>
              </a:spcAft>
              <a:buFont typeface="Arial" panose="020B0604020202020204" pitchFamily="34" charset="0"/>
              <a:buChar char="•"/>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6" name="Rectangle 5">
            <a:extLst>
              <a:ext uri="{FF2B5EF4-FFF2-40B4-BE49-F238E27FC236}">
                <a16:creationId xmlns:a16="http://schemas.microsoft.com/office/drawing/2014/main" id="{14D81FC8-85CD-57F2-6139-0715F8097E08}"/>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pic>
        <p:nvPicPr>
          <p:cNvPr id="7" name="Picture 6" descr="A person standing in front of a computer&#10;&#10;Description automatically generated">
            <a:extLst>
              <a:ext uri="{FF2B5EF4-FFF2-40B4-BE49-F238E27FC236}">
                <a16:creationId xmlns:a16="http://schemas.microsoft.com/office/drawing/2014/main" id="{FF973129-EBB4-6A58-F43A-5FF6B2E870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5806" y="1709187"/>
            <a:ext cx="6288072" cy="4191000"/>
          </a:xfrm>
          <a:prstGeom prst="rect">
            <a:avLst/>
          </a:prstGeom>
        </p:spPr>
      </p:pic>
      <p:sp>
        <p:nvSpPr>
          <p:cNvPr id="4" name="Google Shape;481;p14">
            <a:extLst>
              <a:ext uri="{FF2B5EF4-FFF2-40B4-BE49-F238E27FC236}">
                <a16:creationId xmlns:a16="http://schemas.microsoft.com/office/drawing/2014/main" id="{1EC77270-045A-C90F-6523-584FDA81749D}"/>
              </a:ext>
            </a:extLst>
          </p:cNvPr>
          <p:cNvSpPr/>
          <p:nvPr/>
        </p:nvSpPr>
        <p:spPr>
          <a:xfrm>
            <a:off x="4572425" y="1229795"/>
            <a:ext cx="3181097" cy="4934365"/>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lumMod val="75000"/>
            </a:schemeClr>
          </a:solidFill>
          <a:ln>
            <a:noFill/>
          </a:ln>
        </p:spPr>
        <p:txBody>
          <a:bodyPr spcFirstLastPara="1" wrap="square" lIns="91425" tIns="91425" rIns="91425" bIns="91425" anchor="ctr" anchorCtr="0">
            <a:noAutofit/>
          </a:bodyPr>
          <a:lstStyle/>
          <a:p>
            <a:endParaRPr lang="en-GB"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E7EE609-2D1A-B9DF-AB65-AFCE51C73C32}"/>
              </a:ext>
            </a:extLst>
          </p:cNvPr>
          <p:cNvSpPr txBox="1"/>
          <p:nvPr/>
        </p:nvSpPr>
        <p:spPr>
          <a:xfrm>
            <a:off x="4172613" y="1513715"/>
            <a:ext cx="3580909" cy="674928"/>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Algorithms</a:t>
            </a: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1" name="Google Shape;480;p14">
            <a:extLst>
              <a:ext uri="{FF2B5EF4-FFF2-40B4-BE49-F238E27FC236}">
                <a16:creationId xmlns:a16="http://schemas.microsoft.com/office/drawing/2014/main" id="{78EE7AEE-B00F-4432-9FBD-DC27079719CB}"/>
              </a:ext>
            </a:extLst>
          </p:cNvPr>
          <p:cNvSpPr/>
          <p:nvPr/>
        </p:nvSpPr>
        <p:spPr>
          <a:xfrm>
            <a:off x="8542775" y="1513715"/>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TextBox 11">
            <a:extLst>
              <a:ext uri="{FF2B5EF4-FFF2-40B4-BE49-F238E27FC236}">
                <a16:creationId xmlns:a16="http://schemas.microsoft.com/office/drawing/2014/main" id="{93BE12CE-9A7C-C955-4CD9-182D04A67CD1}"/>
              </a:ext>
            </a:extLst>
          </p:cNvPr>
          <p:cNvSpPr txBox="1"/>
          <p:nvPr/>
        </p:nvSpPr>
        <p:spPr>
          <a:xfrm>
            <a:off x="8260214" y="1610736"/>
            <a:ext cx="3232131" cy="4353371"/>
          </a:xfrm>
          <a:prstGeom prst="rect">
            <a:avLst/>
          </a:prstGeom>
          <a:noFill/>
        </p:spPr>
        <p:txBody>
          <a:bodyPr wrap="square" rtlCol="0">
            <a:spAutoFit/>
          </a:bodyPr>
          <a:lstStyle/>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Techniques</a:t>
            </a:r>
          </a:p>
          <a:p>
            <a:pPr marL="457200" marR="0">
              <a:lnSpc>
                <a:spcPct val="107000"/>
              </a:lnSpc>
              <a:spcBef>
                <a:spcPts val="0"/>
              </a:spcBef>
              <a:spcAft>
                <a:spcPts val="0"/>
              </a:spcAft>
            </a:pPr>
            <a:endPar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Data Augmentation</a:t>
            </a: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Cross-Validation</a:t>
            </a: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Feature Engineering</a:t>
            </a: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Hyperparameter Tuning</a:t>
            </a: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Transfer Learning</a:t>
            </a: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9" name="TextBox 8">
            <a:extLst>
              <a:ext uri="{FF2B5EF4-FFF2-40B4-BE49-F238E27FC236}">
                <a16:creationId xmlns:a16="http://schemas.microsoft.com/office/drawing/2014/main" id="{5C443CC2-8704-F7A8-ADBF-DE3F616F42C9}"/>
              </a:ext>
            </a:extLst>
          </p:cNvPr>
          <p:cNvSpPr txBox="1"/>
          <p:nvPr/>
        </p:nvSpPr>
        <p:spPr>
          <a:xfrm>
            <a:off x="4897617" y="2362200"/>
            <a:ext cx="2894130" cy="1200329"/>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OpenCV Algorithms</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Authentication Algorithms</a:t>
            </a:r>
          </a:p>
        </p:txBody>
      </p:sp>
    </p:spTree>
    <p:extLst>
      <p:ext uri="{BB962C8B-B14F-4D97-AF65-F5344CB8AC3E}">
        <p14:creationId xmlns:p14="http://schemas.microsoft.com/office/powerpoint/2010/main" val="3283671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5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75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animBg="1"/>
      <p:bldP spid="29" grpId="0" animBg="1"/>
      <p:bldP spid="38" grpId="0"/>
      <p:bldP spid="40" grpId="0"/>
      <p:bldP spid="4" grpId="0" animBg="1"/>
      <p:bldP spid="8" grpId="0"/>
      <p:bldP spid="11" grpId="0" animBg="1"/>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F15C2446-0171-B432-23B4-A10FE685EC4C}"/>
              </a:ext>
            </a:extLst>
          </p:cNvPr>
          <p:cNvSpPr txBox="1">
            <a:spLocks/>
          </p:cNvSpPr>
          <p:nvPr/>
        </p:nvSpPr>
        <p:spPr>
          <a:xfrm>
            <a:off x="1164021" y="685800"/>
            <a:ext cx="10363200" cy="1362075"/>
          </a:xfrm>
          <a:prstGeom prst="rect">
            <a:avLst/>
          </a:prstGeom>
        </p:spPr>
        <p:txBody>
          <a:bodyPr vert="horz" lIns="91440" tIns="45720" rIns="91440" bIns="45720" rtlCol="0" anchor="t">
            <a:normAutofit fontScale="825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a:solidFill>
                  <a:prstClr val="black"/>
                </a:solidFill>
              </a:rPr>
              <a:t>PROJECT REQUIREMENTS</a:t>
            </a:r>
            <a:endParaRPr kumimoji="0" lang="en-US" sz="44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12" name="Rectangle: Rounded Corners 11">
            <a:extLst>
              <a:ext uri="{FF2B5EF4-FFF2-40B4-BE49-F238E27FC236}">
                <a16:creationId xmlns:a16="http://schemas.microsoft.com/office/drawing/2014/main" id="{8471FB4A-B8CA-DB06-79F1-A64CF269F6BF}"/>
              </a:ext>
            </a:extLst>
          </p:cNvPr>
          <p:cNvSpPr/>
          <p:nvPr/>
        </p:nvSpPr>
        <p:spPr>
          <a:xfrm>
            <a:off x="1034358" y="1866900"/>
            <a:ext cx="5306645" cy="419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5D48B75-78A7-1487-4FD0-C9E942F606F8}"/>
              </a:ext>
            </a:extLst>
          </p:cNvPr>
          <p:cNvSpPr/>
          <p:nvPr/>
        </p:nvSpPr>
        <p:spPr>
          <a:xfrm>
            <a:off x="6865276" y="3234857"/>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88DAECB-AEBD-AD77-A090-066395DF7F5C}"/>
              </a:ext>
            </a:extLst>
          </p:cNvPr>
          <p:cNvSpPr txBox="1"/>
          <p:nvPr/>
        </p:nvSpPr>
        <p:spPr>
          <a:xfrm>
            <a:off x="1453457" y="2089836"/>
            <a:ext cx="4887546" cy="3745128"/>
          </a:xfrm>
          <a:prstGeom prst="rect">
            <a:avLst/>
          </a:prstGeom>
          <a:noFill/>
        </p:spPr>
        <p:txBody>
          <a:bodyPr wrap="square" rtlCol="0">
            <a:spAutoFit/>
          </a:bodyPr>
          <a:lstStyle/>
          <a:p>
            <a:pPr marL="457200" marR="0">
              <a:lnSpc>
                <a:spcPct val="107000"/>
              </a:lnSpc>
              <a:spcBef>
                <a:spcPts val="0"/>
              </a:spcBef>
              <a:spcAft>
                <a:spcPts val="0"/>
              </a:spcAft>
            </a:pP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Functional Requirements</a:t>
            </a:r>
            <a:endPar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p>
          <a:p>
            <a:pPr marL="285750" lvl="0" indent="-285750" defTabSz="91440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Times New Roman" panose="02020603050405020304" pitchFamily="18" charset="0"/>
                <a:cs typeface="Times New Roman" panose="02020603050405020304" pitchFamily="18" charset="0"/>
              </a:rPr>
              <a:t>Secure user login and profile management.</a:t>
            </a:r>
          </a:p>
          <a:p>
            <a:pPr marL="285750" lvl="0" indent="-285750" defTabSz="91440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Times New Roman" panose="02020603050405020304" pitchFamily="18" charset="0"/>
                <a:cs typeface="Times New Roman" panose="02020603050405020304" pitchFamily="18" charset="0"/>
              </a:rPr>
              <a:t>Allow users to select travel preferences (origin, destination, purpose).</a:t>
            </a:r>
          </a:p>
          <a:p>
            <a:pPr marL="285750" lvl="0" indent="-285750" defTabSz="91440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Times New Roman" panose="02020603050405020304" pitchFamily="18" charset="0"/>
                <a:cs typeface="Times New Roman" panose="02020603050405020304" pitchFamily="18" charset="0"/>
              </a:rPr>
              <a:t>Provide bus route details (route number, license plate).</a:t>
            </a:r>
          </a:p>
          <a:p>
            <a:pPr marL="285750" lvl="0" indent="-285750" defTabSz="91440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Times New Roman" panose="02020603050405020304" pitchFamily="18" charset="0"/>
                <a:cs typeface="Times New Roman" panose="02020603050405020304" pitchFamily="18" charset="0"/>
              </a:rPr>
              <a:t>Real-time seat detection using computer vision.</a:t>
            </a:r>
          </a:p>
          <a:p>
            <a:pPr marL="285750" lvl="0" indent="-285750" defTabSz="91440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Times New Roman" panose="02020603050405020304" pitchFamily="18" charset="0"/>
                <a:cs typeface="Times New Roman" panose="02020603050405020304" pitchFamily="18" charset="0"/>
              </a:rPr>
              <a:t>Track buses in real time using GPS.</a:t>
            </a:r>
          </a:p>
          <a:p>
            <a:pPr marL="285750" lvl="0" indent="-285750" defTabSz="91440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Times New Roman" panose="02020603050405020304" pitchFamily="18" charset="0"/>
                <a:cs typeface="Times New Roman" panose="02020603050405020304" pitchFamily="18" charset="0"/>
              </a:rPr>
              <a:t>Recommend buses based on user behavior.</a:t>
            </a:r>
          </a:p>
          <a:p>
            <a:pPr marL="285750" lvl="0" indent="-285750" defTabSz="91440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Times New Roman" panose="02020603050405020304" pitchFamily="18" charset="0"/>
                <a:cs typeface="Times New Roman" panose="02020603050405020304" pitchFamily="18" charset="0"/>
              </a:rPr>
              <a:t>Send notifications about bus arrival and seat availability.</a:t>
            </a:r>
          </a:p>
          <a:p>
            <a:pPr marL="285750" lvl="0" indent="-285750" defTabSz="91440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Times New Roman" panose="02020603050405020304" pitchFamily="18" charset="0"/>
                <a:cs typeface="Times New Roman" panose="02020603050405020304" pitchFamily="18" charset="0"/>
              </a:rPr>
              <a:t>Display routes and nearby places on an interactive map.</a:t>
            </a:r>
          </a:p>
          <a:p>
            <a:pPr marL="285750" lvl="0" indent="-285750" defTabSz="914400" eaLnBrk="0" fontAlgn="base" hangingPunct="0">
              <a:lnSpc>
                <a:spcPct val="150000"/>
              </a:lnSpc>
              <a:spcBef>
                <a:spcPct val="0"/>
              </a:spcBef>
              <a:spcAft>
                <a:spcPct val="0"/>
              </a:spcAft>
              <a:buFont typeface="Wingdings" panose="05000000000000000000" pitchFamily="2" charset="2"/>
              <a:buChar char="ü"/>
            </a:pPr>
            <a:r>
              <a:rPr lang="en-US" altLang="en-US" sz="1400" dirty="0">
                <a:solidFill>
                  <a:schemeClr val="bg1"/>
                </a:solidFill>
                <a:latin typeface="Times New Roman" panose="02020603050405020304" pitchFamily="18" charset="0"/>
                <a:cs typeface="Times New Roman" panose="02020603050405020304" pitchFamily="18" charset="0"/>
              </a:rPr>
              <a:t>Collect and analyze user data for system improvement</a:t>
            </a:r>
            <a:r>
              <a:rPr lang="en-US" altLang="en-US" sz="1400" dirty="0">
                <a:latin typeface="Times New Roman" panose="02020603050405020304" pitchFamily="18" charset="0"/>
                <a:cs typeface="Times New Roman" panose="02020603050405020304" pitchFamily="18" charset="0"/>
              </a:rPr>
              <a:t>. </a:t>
            </a:r>
          </a:p>
        </p:txBody>
      </p:sp>
      <p:sp>
        <p:nvSpPr>
          <p:cNvPr id="20" name="TextBox 19">
            <a:extLst>
              <a:ext uri="{FF2B5EF4-FFF2-40B4-BE49-F238E27FC236}">
                <a16:creationId xmlns:a16="http://schemas.microsoft.com/office/drawing/2014/main" id="{4F1F93B4-E7EA-B83B-9516-CC07AF17C169}"/>
              </a:ext>
            </a:extLst>
          </p:cNvPr>
          <p:cNvSpPr txBox="1"/>
          <p:nvPr/>
        </p:nvSpPr>
        <p:spPr>
          <a:xfrm>
            <a:off x="6771647" y="3232617"/>
            <a:ext cx="4681137" cy="2135841"/>
          </a:xfrm>
          <a:prstGeom prst="rect">
            <a:avLst/>
          </a:prstGeom>
          <a:noFill/>
        </p:spPr>
        <p:txBody>
          <a:bodyPr wrap="square" rtlCol="0">
            <a:spAutoFit/>
          </a:bodyPr>
          <a:lstStyle/>
          <a:p>
            <a:pPr marL="457200" marR="0">
              <a:lnSpc>
                <a:spcPct val="107000"/>
              </a:lnSpc>
              <a:spcBef>
                <a:spcPts val="0"/>
              </a:spcBef>
              <a:spcAft>
                <a:spcPts val="0"/>
              </a:spcAft>
            </a:pPr>
            <a:r>
              <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Non-Functional Requirements</a:t>
            </a:r>
          </a:p>
          <a:p>
            <a:pPr marL="457200" marR="0">
              <a:lnSpc>
                <a:spcPct val="107000"/>
              </a:lnSpc>
              <a:spcBef>
                <a:spcPts val="0"/>
              </a:spcBef>
              <a:spcAft>
                <a:spcPts val="0"/>
              </a:spcAft>
            </a:pPr>
            <a:r>
              <a:rPr lang="en-US" sz="1200" b="1" kern="100" dirty="0">
                <a:effectLst/>
                <a:latin typeface="Aptos" panose="020B0004020202020204" pitchFamily="34" charset="0"/>
                <a:ea typeface="Aptos" panose="020B0004020202020204" pitchFamily="34" charset="0"/>
                <a:cs typeface="Iskoola Pota" panose="020B0502040204020203" pitchFamily="34" charset="0"/>
              </a:rPr>
              <a:t> </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p>
            <a:pPr marL="742950" lvl="1" indent="-285750">
              <a:lnSpc>
                <a:spcPct val="150000"/>
              </a:lnSpc>
              <a:buFont typeface="Arial" panose="020B0604020202020204" pitchFamily="34" charset="0"/>
              <a:buChar char="•"/>
            </a:pPr>
            <a:r>
              <a:rPr lang="en-GB" sz="1400" dirty="0">
                <a:solidFill>
                  <a:schemeClr val="bg1"/>
                </a:solidFill>
              </a:rPr>
              <a:t>Performance</a:t>
            </a:r>
            <a:endParaRPr lang="en-US" sz="1400" dirty="0">
              <a:solidFill>
                <a:schemeClr val="bg1"/>
              </a:solidFill>
            </a:endParaRPr>
          </a:p>
          <a:p>
            <a:pPr marL="742950" lvl="1" indent="-285750">
              <a:lnSpc>
                <a:spcPct val="150000"/>
              </a:lnSpc>
              <a:buFont typeface="Arial" panose="020B0604020202020204" pitchFamily="34" charset="0"/>
              <a:buChar char="•"/>
            </a:pPr>
            <a:r>
              <a:rPr lang="en-GB" sz="1400" dirty="0">
                <a:solidFill>
                  <a:schemeClr val="bg1"/>
                </a:solidFill>
              </a:rPr>
              <a:t>Scalability</a:t>
            </a:r>
            <a:endParaRPr lang="en-US" sz="1400" dirty="0">
              <a:solidFill>
                <a:schemeClr val="bg1"/>
              </a:solidFill>
            </a:endParaRPr>
          </a:p>
          <a:p>
            <a:pPr marL="742950" lvl="1" indent="-285750">
              <a:lnSpc>
                <a:spcPct val="150000"/>
              </a:lnSpc>
              <a:buFont typeface="Arial" panose="020B0604020202020204" pitchFamily="34" charset="0"/>
              <a:buChar char="•"/>
            </a:pPr>
            <a:r>
              <a:rPr lang="en-GB" sz="1400" dirty="0">
                <a:solidFill>
                  <a:schemeClr val="bg1"/>
                </a:solidFill>
              </a:rPr>
              <a:t>Security</a:t>
            </a:r>
            <a:endParaRPr lang="en-US" sz="1400" dirty="0">
              <a:solidFill>
                <a:schemeClr val="bg1"/>
              </a:solidFill>
            </a:endParaRPr>
          </a:p>
          <a:p>
            <a:pPr marL="742950" lvl="1" indent="-285750">
              <a:lnSpc>
                <a:spcPct val="150000"/>
              </a:lnSpc>
              <a:buFont typeface="Arial" panose="020B0604020202020204" pitchFamily="34" charset="0"/>
              <a:buChar char="•"/>
            </a:pPr>
            <a:r>
              <a:rPr lang="en-GB" sz="1400" dirty="0">
                <a:solidFill>
                  <a:schemeClr val="bg1"/>
                </a:solidFill>
              </a:rPr>
              <a:t>Reliability</a:t>
            </a:r>
            <a:endParaRPr lang="en-US" sz="1400" dirty="0">
              <a:solidFill>
                <a:schemeClr val="bg1"/>
              </a:solidFill>
            </a:endParaRPr>
          </a:p>
          <a:p>
            <a:pPr marL="742950" lvl="1" indent="-285750">
              <a:lnSpc>
                <a:spcPct val="150000"/>
              </a:lnSpc>
              <a:buFont typeface="Arial" panose="020B0604020202020204" pitchFamily="34" charset="0"/>
              <a:buChar char="•"/>
            </a:pPr>
            <a:r>
              <a:rPr lang="en-GB" sz="1400" dirty="0">
                <a:solidFill>
                  <a:schemeClr val="bg1"/>
                </a:solidFill>
              </a:rPr>
              <a:t>Usability</a:t>
            </a:r>
            <a:endParaRPr lang="en-US" sz="1400" dirty="0">
              <a:solidFill>
                <a:schemeClr val="bg1"/>
              </a:solidFill>
            </a:endParaRPr>
          </a:p>
        </p:txBody>
      </p:sp>
      <p:sp>
        <p:nvSpPr>
          <p:cNvPr id="7" name="Rectangle 6">
            <a:extLst>
              <a:ext uri="{FF2B5EF4-FFF2-40B4-BE49-F238E27FC236}">
                <a16:creationId xmlns:a16="http://schemas.microsoft.com/office/drawing/2014/main" id="{85EEFE05-61CF-244E-E114-398CE200CB10}"/>
              </a:ext>
            </a:extLst>
          </p:cNvPr>
          <p:cNvSpPr/>
          <p:nvPr/>
        </p:nvSpPr>
        <p:spPr>
          <a:xfrm>
            <a:off x="2573517" y="65532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1778059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4" grpId="0" animBg="1"/>
      <p:bldP spid="19" grpId="0"/>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F4969E-B95E-C6F9-E561-B3B82FFA4009}"/>
              </a:ext>
            </a:extLst>
          </p:cNvPr>
          <p:cNvSpPr>
            <a:spLocks noGrp="1"/>
          </p:cNvSpPr>
          <p:nvPr>
            <p:ph type="dt" sz="half" idx="10"/>
          </p:nvPr>
        </p:nvSpPr>
        <p:spPr/>
        <p:txBody>
          <a:bodyPr/>
          <a:lstStyle/>
          <a:p>
            <a:fld id="{AF3754B0-E380-47F3-A4EA-2D602A3AB884}" type="datetime1">
              <a:rPr lang="en-US" smtClean="0"/>
              <a:t>5/13/2025</a:t>
            </a:fld>
            <a:endParaRPr lang="en-US" dirty="0"/>
          </a:p>
        </p:txBody>
      </p:sp>
      <p:sp>
        <p:nvSpPr>
          <p:cNvPr id="3" name="Slide Number Placeholder 2">
            <a:extLst>
              <a:ext uri="{FF2B5EF4-FFF2-40B4-BE49-F238E27FC236}">
                <a16:creationId xmlns:a16="http://schemas.microsoft.com/office/drawing/2014/main" id="{0EFC77EC-7210-D5DB-1689-2A16E0C685A5}"/>
              </a:ext>
            </a:extLst>
          </p:cNvPr>
          <p:cNvSpPr>
            <a:spLocks noGrp="1"/>
          </p:cNvSpPr>
          <p:nvPr>
            <p:ph type="sldNum" sz="quarter" idx="12"/>
          </p:nvPr>
        </p:nvSpPr>
        <p:spPr/>
        <p:txBody>
          <a:bodyPr/>
          <a:lstStyle/>
          <a:p>
            <a:fld id="{48F63A3B-78C7-47BE-AE5E-E10140E04643}" type="slidenum">
              <a:rPr lang="en-US" smtClean="0"/>
              <a:t>54</a:t>
            </a:fld>
            <a:endParaRPr lang="en-US" dirty="0"/>
          </a:p>
        </p:txBody>
      </p:sp>
      <p:sp>
        <p:nvSpPr>
          <p:cNvPr id="4" name="TextBox 3">
            <a:extLst>
              <a:ext uri="{FF2B5EF4-FFF2-40B4-BE49-F238E27FC236}">
                <a16:creationId xmlns:a16="http://schemas.microsoft.com/office/drawing/2014/main" id="{C5543C65-8482-2675-6E69-26283732BB9C}"/>
              </a:ext>
            </a:extLst>
          </p:cNvPr>
          <p:cNvSpPr txBox="1"/>
          <p:nvPr/>
        </p:nvSpPr>
        <p:spPr>
          <a:xfrm>
            <a:off x="7162800" y="719138"/>
            <a:ext cx="4561952" cy="2329484"/>
          </a:xfrm>
          <a:prstGeom prst="rect">
            <a:avLst/>
          </a:prstGeom>
          <a:effectLst/>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GB" sz="2400" dirty="0">
                <a:latin typeface="ADLaM Display" panose="02010000000000000000" pitchFamily="2" charset="0"/>
                <a:ea typeface="ADLaM Display" panose="02010000000000000000" pitchFamily="2" charset="0"/>
                <a:cs typeface="ADLaM Display" panose="02010000000000000000" pitchFamily="2" charset="0"/>
              </a:rPr>
              <a:t>Future Work</a:t>
            </a:r>
          </a:p>
          <a:p>
            <a:endParaRPr lang="en-GB" dirty="0"/>
          </a:p>
          <a:p>
            <a:pPr marL="342900" indent="-342900">
              <a:lnSpc>
                <a:spcPct val="150000"/>
              </a:lnSpc>
              <a:buFont typeface="Wingdings" panose="05000000000000000000" pitchFamily="2" charset="2"/>
              <a:buChar char="q"/>
            </a:pPr>
            <a:r>
              <a:rPr lang="en-GB" sz="2400" dirty="0">
                <a:latin typeface="Arial Rounded MT Bold" panose="020F0704030504030204" pitchFamily="34" charset="0"/>
              </a:rPr>
              <a:t>Seat availability enhance</a:t>
            </a:r>
          </a:p>
          <a:p>
            <a:pPr marL="342900" indent="-342900">
              <a:lnSpc>
                <a:spcPct val="150000"/>
              </a:lnSpc>
              <a:buFont typeface="Wingdings" panose="05000000000000000000" pitchFamily="2" charset="2"/>
              <a:buChar char="q"/>
            </a:pPr>
            <a:r>
              <a:rPr lang="en-GB" sz="2400" dirty="0">
                <a:latin typeface="Arial Rounded MT Bold" panose="020F0704030504030204" pitchFamily="34" charset="0"/>
              </a:rPr>
              <a:t>User </a:t>
            </a:r>
            <a:r>
              <a:rPr lang="en-GB" sz="2400" dirty="0" err="1">
                <a:latin typeface="Arial Rounded MT Bold" panose="020F0704030504030204" pitchFamily="34" charset="0"/>
              </a:rPr>
              <a:t>behaviral</a:t>
            </a:r>
            <a:r>
              <a:rPr lang="en-GB" sz="2400" dirty="0">
                <a:latin typeface="Arial Rounded MT Bold" panose="020F0704030504030204" pitchFamily="34" charset="0"/>
              </a:rPr>
              <a:t> model train</a:t>
            </a:r>
          </a:p>
          <a:p>
            <a:pPr marL="342900" indent="-342900">
              <a:lnSpc>
                <a:spcPct val="150000"/>
              </a:lnSpc>
              <a:buFont typeface="Wingdings" panose="05000000000000000000" pitchFamily="2" charset="2"/>
              <a:buChar char="q"/>
            </a:pPr>
            <a:r>
              <a:rPr lang="en-GB" sz="2400" dirty="0" err="1">
                <a:latin typeface="Arial Rounded MT Bold" panose="020F0704030504030204" pitchFamily="34" charset="0"/>
              </a:rPr>
              <a:t>Ovral</a:t>
            </a:r>
            <a:r>
              <a:rPr lang="en-GB" sz="2400" dirty="0">
                <a:latin typeface="Arial Rounded MT Bold" panose="020F0704030504030204" pitchFamily="34" charset="0"/>
              </a:rPr>
              <a:t> mobile application</a:t>
            </a:r>
          </a:p>
        </p:txBody>
      </p:sp>
      <p:sp>
        <p:nvSpPr>
          <p:cNvPr id="5" name="TextBox 4">
            <a:extLst>
              <a:ext uri="{FF2B5EF4-FFF2-40B4-BE49-F238E27FC236}">
                <a16:creationId xmlns:a16="http://schemas.microsoft.com/office/drawing/2014/main" id="{B74B0278-5467-09D8-68AD-3418F3D9BA5F}"/>
              </a:ext>
            </a:extLst>
          </p:cNvPr>
          <p:cNvSpPr txBox="1"/>
          <p:nvPr/>
        </p:nvSpPr>
        <p:spPr>
          <a:xfrm>
            <a:off x="152400" y="711201"/>
            <a:ext cx="6858000" cy="2837315"/>
          </a:xfrm>
          <a:prstGeom prst="rect">
            <a:avLst/>
          </a:prstGeom>
          <a:scene3d>
            <a:camera prst="orthographicFront"/>
            <a:lightRig rig="threePt" dir="t"/>
          </a:scene3d>
          <a:sp3d>
            <a:bevelT w="114300" prst="artDeco"/>
          </a:sp3d>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GB" sz="2400" dirty="0">
                <a:latin typeface="ADLaM Display" panose="02010000000000000000" pitchFamily="2" charset="0"/>
                <a:ea typeface="ADLaM Display" panose="02010000000000000000" pitchFamily="2" charset="0"/>
                <a:cs typeface="ADLaM Display" panose="02010000000000000000" pitchFamily="2" charset="0"/>
              </a:rPr>
              <a:t>Completion</a:t>
            </a:r>
          </a:p>
          <a:p>
            <a:pPr marL="285750" indent="-285750">
              <a:buFont typeface="Wingdings" panose="05000000000000000000" pitchFamily="2" charset="2"/>
              <a:buChar char="ü"/>
            </a:pPr>
            <a:endParaRPr lang="en-GB" dirty="0"/>
          </a:p>
          <a:p>
            <a:pPr marL="342900" indent="-342900">
              <a:lnSpc>
                <a:spcPct val="200000"/>
              </a:lnSpc>
              <a:buFont typeface="Wingdings" panose="05000000000000000000" pitchFamily="2" charset="2"/>
              <a:buChar char="ü"/>
            </a:pPr>
            <a:r>
              <a:rPr lang="en-GB" sz="2400" dirty="0">
                <a:latin typeface="Arial Rounded MT Bold" panose="020F0704030504030204" pitchFamily="34" charset="0"/>
              </a:rPr>
              <a:t>User Authentication ( Local and foreigner )</a:t>
            </a:r>
          </a:p>
          <a:p>
            <a:pPr marL="342900" indent="-342900">
              <a:lnSpc>
                <a:spcPct val="200000"/>
              </a:lnSpc>
              <a:buFont typeface="Wingdings" panose="05000000000000000000" pitchFamily="2" charset="2"/>
              <a:buChar char="ü"/>
            </a:pPr>
            <a:r>
              <a:rPr lang="en-GB" sz="2400" dirty="0">
                <a:latin typeface="Arial Rounded MT Bold" panose="020F0704030504030204" pitchFamily="34" charset="0"/>
              </a:rPr>
              <a:t>Places </a:t>
            </a:r>
            <a:r>
              <a:rPr lang="en-GB" sz="2400" dirty="0" err="1">
                <a:latin typeface="Arial Rounded MT Bold" panose="020F0704030504030204" pitchFamily="34" charset="0"/>
              </a:rPr>
              <a:t>recconmend</a:t>
            </a:r>
            <a:endParaRPr lang="en-GB" sz="2400" dirty="0">
              <a:latin typeface="Arial Rounded MT Bold" panose="020F0704030504030204" pitchFamily="34" charset="0"/>
            </a:endParaRPr>
          </a:p>
          <a:p>
            <a:pPr marL="342900" indent="-342900">
              <a:lnSpc>
                <a:spcPct val="200000"/>
              </a:lnSpc>
              <a:buFont typeface="Wingdings" panose="05000000000000000000" pitchFamily="2" charset="2"/>
              <a:buChar char="ü"/>
            </a:pPr>
            <a:r>
              <a:rPr lang="en-GB" sz="2400" dirty="0">
                <a:latin typeface="Arial Rounded MT Bold" panose="020F0704030504030204" pitchFamily="34" charset="0"/>
              </a:rPr>
              <a:t>Seat availability</a:t>
            </a:r>
          </a:p>
        </p:txBody>
      </p:sp>
      <p:graphicFrame>
        <p:nvGraphicFramePr>
          <p:cNvPr id="6" name="Object 5">
            <a:extLst>
              <a:ext uri="{FF2B5EF4-FFF2-40B4-BE49-F238E27FC236}">
                <a16:creationId xmlns:a16="http://schemas.microsoft.com/office/drawing/2014/main" id="{D1A8463E-F008-0E08-71DA-68EA98D7D74D}"/>
              </a:ext>
            </a:extLst>
          </p:cNvPr>
          <p:cNvGraphicFramePr>
            <a:graphicFrameLocks noChangeAspect="1"/>
          </p:cNvGraphicFramePr>
          <p:nvPr/>
        </p:nvGraphicFramePr>
        <p:xfrm>
          <a:off x="2032000" y="719138"/>
          <a:ext cx="8128000" cy="5418137"/>
        </p:xfrm>
        <a:graphic>
          <a:graphicData uri="http://schemas.openxmlformats.org/presentationml/2006/ole">
            <mc:AlternateContent xmlns:mc="http://schemas.openxmlformats.org/markup-compatibility/2006">
              <mc:Choice xmlns:v="urn:schemas-microsoft-com:vml" Requires="v">
                <p:oleObj name="Bitmap Image" r:id="rId2" imgW="0" imgH="0" progId="Paint.Picture">
                  <p:embed/>
                </p:oleObj>
              </mc:Choice>
              <mc:Fallback>
                <p:oleObj name="Bitmap Image" r:id="rId2" imgW="0" imgH="0" progId="Paint.Picture">
                  <p:embed/>
                  <p:pic>
                    <p:nvPicPr>
                      <p:cNvPr id="6" name="Object 5">
                        <a:extLst>
                          <a:ext uri="{FF2B5EF4-FFF2-40B4-BE49-F238E27FC236}">
                            <a16:creationId xmlns:a16="http://schemas.microsoft.com/office/drawing/2014/main" id="{D1A8463E-F008-0E08-71DA-68EA98D7D74D}"/>
                          </a:ext>
                        </a:extLst>
                      </p:cNvPr>
                      <p:cNvPicPr/>
                      <p:nvPr/>
                    </p:nvPicPr>
                    <p:blipFill/>
                    <p:spPr>
                      <a:xfrm>
                        <a:off x="2032000" y="719138"/>
                        <a:ext cx="8128000" cy="5418137"/>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5DF9A66A-A144-9577-EF89-CDBBF5F6845E}"/>
              </a:ext>
            </a:extLst>
          </p:cNvPr>
          <p:cNvSpPr txBox="1"/>
          <p:nvPr/>
        </p:nvSpPr>
        <p:spPr>
          <a:xfrm>
            <a:off x="4191000" y="43016"/>
            <a:ext cx="4114800" cy="461665"/>
          </a:xfrm>
          <a:prstGeom prst="rect">
            <a:avLst/>
          </a:prstGeom>
          <a:noFill/>
        </p:spPr>
        <p:txBody>
          <a:bodyPr wrap="square" rtlCol="0">
            <a:spAutoFit/>
          </a:bodyPr>
          <a:lstStyle/>
          <a:p>
            <a:r>
              <a:rPr lang="en-GB"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DLaM Display" panose="02010000000000000000" pitchFamily="2" charset="0"/>
                <a:ea typeface="ADLaM Display" panose="02010000000000000000" pitchFamily="2" charset="0"/>
                <a:cs typeface="ADLaM Display" panose="02010000000000000000" pitchFamily="2" charset="0"/>
              </a:rPr>
              <a:t>Completion &amp; Future work</a:t>
            </a:r>
          </a:p>
        </p:txBody>
      </p:sp>
      <p:pic>
        <p:nvPicPr>
          <p:cNvPr id="10" name="Picture 9" descr="A colorful circle with a check mark in it&#10;&#10;Description automatically generated">
            <a:extLst>
              <a:ext uri="{FF2B5EF4-FFF2-40B4-BE49-F238E27FC236}">
                <a16:creationId xmlns:a16="http://schemas.microsoft.com/office/drawing/2014/main" id="{ED590FEF-BFF7-038C-0AF4-6E280ECD67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25" y="1492807"/>
            <a:ext cx="612919" cy="612919"/>
          </a:xfrm>
          <a:prstGeom prst="rect">
            <a:avLst/>
          </a:prstGeom>
        </p:spPr>
      </p:pic>
      <p:pic>
        <p:nvPicPr>
          <p:cNvPr id="11" name="Picture 10" descr="A colorful circle with a check mark in it&#10;&#10;Description automatically generated">
            <a:extLst>
              <a:ext uri="{FF2B5EF4-FFF2-40B4-BE49-F238E27FC236}">
                <a16:creationId xmlns:a16="http://schemas.microsoft.com/office/drawing/2014/main" id="{F3AAF6C0-3E09-E86A-ECB4-74E2A4EEB6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25" y="2208986"/>
            <a:ext cx="612919" cy="612919"/>
          </a:xfrm>
          <a:prstGeom prst="rect">
            <a:avLst/>
          </a:prstGeom>
        </p:spPr>
      </p:pic>
      <p:pic>
        <p:nvPicPr>
          <p:cNvPr id="12" name="Picture 11" descr="A colorful circle with a check mark in it&#10;&#10;Description automatically generated">
            <a:extLst>
              <a:ext uri="{FF2B5EF4-FFF2-40B4-BE49-F238E27FC236}">
                <a16:creationId xmlns:a16="http://schemas.microsoft.com/office/drawing/2014/main" id="{254C69EB-26E0-67B5-B46F-613F10BA3C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972439"/>
            <a:ext cx="612919" cy="612919"/>
          </a:xfrm>
          <a:prstGeom prst="rect">
            <a:avLst/>
          </a:prstGeom>
        </p:spPr>
      </p:pic>
      <p:pic>
        <p:nvPicPr>
          <p:cNvPr id="16" name="Picture 15" descr="A close-up of a paper&#10;&#10;Description automatically generated">
            <a:extLst>
              <a:ext uri="{FF2B5EF4-FFF2-40B4-BE49-F238E27FC236}">
                <a16:creationId xmlns:a16="http://schemas.microsoft.com/office/drawing/2014/main" id="{15735367-36EF-76FF-8950-404C8D3F4642}"/>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89778" l="9778" r="89778">
                        <a14:foregroundMark x1="33778" y1="46667" x2="37333" y2="72000"/>
                        <a14:foregroundMark x1="35556" y1="66667" x2="49778" y2="0"/>
                      </a14:backgroundRemoval>
                    </a14:imgEffect>
                  </a14:imgLayer>
                </a14:imgProps>
              </a:ext>
              <a:ext uri="{28A0092B-C50C-407E-A947-70E740481C1C}">
                <a14:useLocalDpi xmlns:a14="http://schemas.microsoft.com/office/drawing/2010/main" val="0"/>
              </a:ext>
            </a:extLst>
          </a:blip>
          <a:stretch>
            <a:fillRect/>
          </a:stretch>
        </p:blipFill>
        <p:spPr>
          <a:xfrm>
            <a:off x="7049743" y="1492807"/>
            <a:ext cx="513828" cy="513828"/>
          </a:xfrm>
          <a:prstGeom prst="rect">
            <a:avLst/>
          </a:prstGeom>
        </p:spPr>
      </p:pic>
      <p:pic>
        <p:nvPicPr>
          <p:cNvPr id="17" name="Picture 16" descr="A close-up of a paper&#10;&#10;Description automatically generated">
            <a:extLst>
              <a:ext uri="{FF2B5EF4-FFF2-40B4-BE49-F238E27FC236}">
                <a16:creationId xmlns:a16="http://schemas.microsoft.com/office/drawing/2014/main" id="{4BD188B2-9405-0FD1-D015-22D6615EFABD}"/>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89778" l="9778" r="89778">
                        <a14:foregroundMark x1="33778" y1="46667" x2="37333" y2="72000"/>
                        <a14:foregroundMark x1="35556" y1="66667" x2="49778" y2="0"/>
                      </a14:backgroundRemoval>
                    </a14:imgEffect>
                  </a14:imgLayer>
                </a14:imgProps>
              </a:ext>
              <a:ext uri="{28A0092B-C50C-407E-A947-70E740481C1C}">
                <a14:useLocalDpi xmlns:a14="http://schemas.microsoft.com/office/drawing/2010/main" val="0"/>
              </a:ext>
            </a:extLst>
          </a:blip>
          <a:stretch>
            <a:fillRect/>
          </a:stretch>
        </p:blipFill>
        <p:spPr>
          <a:xfrm>
            <a:off x="7054361" y="2001617"/>
            <a:ext cx="513828" cy="513828"/>
          </a:xfrm>
          <a:prstGeom prst="rect">
            <a:avLst/>
          </a:prstGeom>
        </p:spPr>
      </p:pic>
      <p:pic>
        <p:nvPicPr>
          <p:cNvPr id="18" name="Picture 17" descr="A close-up of a paper&#10;&#10;Description automatically generated">
            <a:extLst>
              <a:ext uri="{FF2B5EF4-FFF2-40B4-BE49-F238E27FC236}">
                <a16:creationId xmlns:a16="http://schemas.microsoft.com/office/drawing/2014/main" id="{BE1CD89D-5F76-210B-79B3-C2FA3281BFDC}"/>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89778" l="9778" r="89778">
                        <a14:foregroundMark x1="33778" y1="46667" x2="37333" y2="72000"/>
                        <a14:foregroundMark x1="35556" y1="66667" x2="49778" y2="0"/>
                      </a14:backgroundRemoval>
                    </a14:imgEffect>
                  </a14:imgLayer>
                </a14:imgProps>
              </a:ext>
              <a:ext uri="{28A0092B-C50C-407E-A947-70E740481C1C}">
                <a14:useLocalDpi xmlns:a14="http://schemas.microsoft.com/office/drawing/2010/main" val="0"/>
              </a:ext>
            </a:extLst>
          </a:blip>
          <a:stretch>
            <a:fillRect/>
          </a:stretch>
        </p:blipFill>
        <p:spPr>
          <a:xfrm>
            <a:off x="7067205" y="2564991"/>
            <a:ext cx="513828" cy="513828"/>
          </a:xfrm>
          <a:prstGeom prst="rect">
            <a:avLst/>
          </a:prstGeom>
        </p:spPr>
      </p:pic>
      <p:pic>
        <p:nvPicPr>
          <p:cNvPr id="20" name="Picture 19" descr="A blue and white bar with white text&#10;&#10;Description automatically generated">
            <a:extLst>
              <a:ext uri="{FF2B5EF4-FFF2-40B4-BE49-F238E27FC236}">
                <a16:creationId xmlns:a16="http://schemas.microsoft.com/office/drawing/2014/main" id="{4305E51E-B163-BECF-F693-4D5BB38304A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61" b="89941" l="8301" r="89941">
                        <a14:foregroundMark x1="18750" y1="59668" x2="48730" y2="58008"/>
                        <a14:foregroundMark x1="48730" y1="58008" x2="49707" y2="57520"/>
                        <a14:foregroundMark x1="58887" y1="58203" x2="86133" y2="56836"/>
                        <a14:foregroundMark x1="88965" y1="52539" x2="90918" y2="44336"/>
                        <a14:foregroundMark x1="90918" y1="44336" x2="73242" y2="38965"/>
                        <a14:foregroundMark x1="73242" y1="38965" x2="15234" y2="40039"/>
                        <a14:foregroundMark x1="15234" y1="40039" x2="8301" y2="46582"/>
                        <a14:foregroundMark x1="8301" y1="46582" x2="18457" y2="53125"/>
                        <a14:foregroundMark x1="18457" y1="53125" x2="48340" y2="54785"/>
                        <a14:foregroundMark x1="48340" y1="54785" x2="56836" y2="53320"/>
                        <a14:foregroundMark x1="56836" y1="53320" x2="66797" y2="54102"/>
                        <a14:backgroundMark x1="17285" y1="37207" x2="36621" y2="34863"/>
                        <a14:backgroundMark x1="36621" y1="34863" x2="73340" y2="36914"/>
                        <a14:backgroundMark x1="73340" y1="36914" x2="84570" y2="35645"/>
                      </a14:backgroundRemoval>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032000" y="1684942"/>
            <a:ext cx="8930392" cy="6858000"/>
          </a:xfrm>
          <a:prstGeom prst="rect">
            <a:avLst/>
          </a:prstGeom>
        </p:spPr>
      </p:pic>
    </p:spTree>
    <p:extLst>
      <p:ext uri="{BB962C8B-B14F-4D97-AF65-F5344CB8AC3E}">
        <p14:creationId xmlns:p14="http://schemas.microsoft.com/office/powerpoint/2010/main" val="10573726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FD5B5D-D10A-EB77-5139-F50114E2DCAA}"/>
              </a:ext>
            </a:extLst>
          </p:cNvPr>
          <p:cNvSpPr>
            <a:spLocks noGrp="1"/>
          </p:cNvSpPr>
          <p:nvPr>
            <p:ph type="dt" sz="half" idx="10"/>
          </p:nvPr>
        </p:nvSpPr>
        <p:spPr/>
        <p:txBody>
          <a:bodyPr/>
          <a:lstStyle/>
          <a:p>
            <a:fld id="{47BB945F-63F3-4D2A-BBFA-D487768DC8CE}" type="datetime1">
              <a:rPr lang="en-US" smtClean="0"/>
              <a:t>5/13/2025</a:t>
            </a:fld>
            <a:endParaRPr lang="en-US" dirty="0"/>
          </a:p>
        </p:txBody>
      </p:sp>
      <p:sp>
        <p:nvSpPr>
          <p:cNvPr id="3" name="Slide Number Placeholder 2">
            <a:extLst>
              <a:ext uri="{FF2B5EF4-FFF2-40B4-BE49-F238E27FC236}">
                <a16:creationId xmlns:a16="http://schemas.microsoft.com/office/drawing/2014/main" id="{17C69C9B-4E37-E714-95DB-BF5FD1D5FD5C}"/>
              </a:ext>
            </a:extLst>
          </p:cNvPr>
          <p:cNvSpPr>
            <a:spLocks noGrp="1"/>
          </p:cNvSpPr>
          <p:nvPr>
            <p:ph type="sldNum" sz="quarter" idx="12"/>
          </p:nvPr>
        </p:nvSpPr>
        <p:spPr/>
        <p:txBody>
          <a:bodyPr/>
          <a:lstStyle/>
          <a:p>
            <a:fld id="{48F63A3B-78C7-47BE-AE5E-E10140E04643}" type="slidenum">
              <a:rPr lang="en-US" smtClean="0"/>
              <a:t>55</a:t>
            </a:fld>
            <a:endParaRPr lang="en-US" dirty="0"/>
          </a:p>
        </p:txBody>
      </p:sp>
      <p:sp>
        <p:nvSpPr>
          <p:cNvPr id="4" name="TextBox 3">
            <a:extLst>
              <a:ext uri="{FF2B5EF4-FFF2-40B4-BE49-F238E27FC236}">
                <a16:creationId xmlns:a16="http://schemas.microsoft.com/office/drawing/2014/main" id="{AF022B6A-DAB0-6CD4-8EB8-BEB9676C1818}"/>
              </a:ext>
            </a:extLst>
          </p:cNvPr>
          <p:cNvSpPr txBox="1"/>
          <p:nvPr/>
        </p:nvSpPr>
        <p:spPr>
          <a:xfrm>
            <a:off x="3807974" y="136525"/>
            <a:ext cx="4802626" cy="646331"/>
          </a:xfrm>
          <a:prstGeom prst="rect">
            <a:avLst/>
          </a:prstGeom>
          <a:noFill/>
        </p:spPr>
        <p:txBody>
          <a:bodyPr wrap="square">
            <a:spAutoFit/>
          </a:bodyPr>
          <a:lstStyle/>
          <a:p>
            <a:r>
              <a:rPr lang="en-GB" sz="36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Evidence Of Completion</a:t>
            </a:r>
          </a:p>
        </p:txBody>
      </p:sp>
      <p:pic>
        <p:nvPicPr>
          <p:cNvPr id="5" name="Picture 4" descr="A screen shot of a bus location&#10;&#10;Description automatically generated">
            <a:extLst>
              <a:ext uri="{FF2B5EF4-FFF2-40B4-BE49-F238E27FC236}">
                <a16:creationId xmlns:a16="http://schemas.microsoft.com/office/drawing/2014/main" id="{C0171872-B0BE-B451-61E9-CF862FE35B44}"/>
              </a:ext>
            </a:extLst>
          </p:cNvPr>
          <p:cNvPicPr>
            <a:picLocks noChangeAspect="1"/>
          </p:cNvPicPr>
          <p:nvPr/>
        </p:nvPicPr>
        <p:blipFill>
          <a:blip r:embed="rId2" cstate="print">
            <a:extLst>
              <a:ext uri="{28A0092B-C50C-407E-A947-70E740481C1C}">
                <a14:useLocalDpi xmlns:a14="http://schemas.microsoft.com/office/drawing/2010/main" val="0"/>
              </a:ext>
            </a:extLst>
          </a:blip>
          <a:srcRect b="7701"/>
          <a:stretch/>
        </p:blipFill>
        <p:spPr>
          <a:xfrm>
            <a:off x="591915" y="1981809"/>
            <a:ext cx="2414326" cy="2971192"/>
          </a:xfrm>
          <a:prstGeom prst="rect">
            <a:avLst/>
          </a:prstGeom>
        </p:spPr>
      </p:pic>
      <p:pic>
        <p:nvPicPr>
          <p:cNvPr id="6" name="Picture 5" descr="A screenshot of a login form&#10;&#10;Description automatically generated">
            <a:extLst>
              <a:ext uri="{FF2B5EF4-FFF2-40B4-BE49-F238E27FC236}">
                <a16:creationId xmlns:a16="http://schemas.microsoft.com/office/drawing/2014/main" id="{4F182B58-04BB-482B-EF0A-BBAD153F482E}"/>
              </a:ext>
            </a:extLst>
          </p:cNvPr>
          <p:cNvPicPr>
            <a:picLocks noChangeAspect="1"/>
          </p:cNvPicPr>
          <p:nvPr/>
        </p:nvPicPr>
        <p:blipFill>
          <a:blip r:embed="rId3" cstate="print">
            <a:extLst>
              <a:ext uri="{28A0092B-C50C-407E-A947-70E740481C1C}">
                <a14:useLocalDpi xmlns:a14="http://schemas.microsoft.com/office/drawing/2010/main" val="0"/>
              </a:ext>
            </a:extLst>
          </a:blip>
          <a:srcRect b="2500"/>
          <a:stretch/>
        </p:blipFill>
        <p:spPr>
          <a:xfrm>
            <a:off x="3287812" y="1981809"/>
            <a:ext cx="2414327" cy="2971192"/>
          </a:xfrm>
          <a:prstGeom prst="rect">
            <a:avLst/>
          </a:prstGeom>
        </p:spPr>
      </p:pic>
      <p:pic>
        <p:nvPicPr>
          <p:cNvPr id="7" name="Picture 6" descr="A screenshot of a login screen&#10;&#10;Description automatically generated">
            <a:extLst>
              <a:ext uri="{FF2B5EF4-FFF2-40B4-BE49-F238E27FC236}">
                <a16:creationId xmlns:a16="http://schemas.microsoft.com/office/drawing/2014/main" id="{27078E0F-8B68-94DE-9284-9F3C2F7CB23E}"/>
              </a:ext>
            </a:extLst>
          </p:cNvPr>
          <p:cNvPicPr>
            <a:picLocks noChangeAspect="1"/>
          </p:cNvPicPr>
          <p:nvPr/>
        </p:nvPicPr>
        <p:blipFill>
          <a:blip r:embed="rId4" cstate="print">
            <a:extLst>
              <a:ext uri="{28A0092B-C50C-407E-A947-70E740481C1C}">
                <a14:useLocalDpi xmlns:a14="http://schemas.microsoft.com/office/drawing/2010/main" val="0"/>
              </a:ext>
            </a:extLst>
          </a:blip>
          <a:srcRect b="9093"/>
          <a:stretch/>
        </p:blipFill>
        <p:spPr>
          <a:xfrm>
            <a:off x="6075644" y="1981808"/>
            <a:ext cx="2514144" cy="297119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59AB28D-4E49-BBFC-5CA7-5977DB319A4A}"/>
              </a:ext>
            </a:extLst>
          </p:cNvPr>
          <p:cNvPicPr>
            <a:picLocks noChangeAspect="1"/>
          </p:cNvPicPr>
          <p:nvPr/>
        </p:nvPicPr>
        <p:blipFill>
          <a:blip r:embed="rId5" cstate="print">
            <a:extLst>
              <a:ext uri="{28A0092B-C50C-407E-A947-70E740481C1C}">
                <a14:useLocalDpi xmlns:a14="http://schemas.microsoft.com/office/drawing/2010/main" val="0"/>
              </a:ext>
            </a:extLst>
          </a:blip>
          <a:srcRect b="4546"/>
          <a:stretch/>
        </p:blipFill>
        <p:spPr>
          <a:xfrm>
            <a:off x="9068256" y="1981809"/>
            <a:ext cx="2514144" cy="2971192"/>
          </a:xfrm>
          <a:prstGeom prst="rect">
            <a:avLst/>
          </a:prstGeom>
        </p:spPr>
      </p:pic>
      <p:sp>
        <p:nvSpPr>
          <p:cNvPr id="9" name="Title 4">
            <a:extLst>
              <a:ext uri="{FF2B5EF4-FFF2-40B4-BE49-F238E27FC236}">
                <a16:creationId xmlns:a16="http://schemas.microsoft.com/office/drawing/2014/main" id="{E0D8F7BD-4529-16CC-563E-E19E3D584DC4}"/>
              </a:ext>
            </a:extLst>
          </p:cNvPr>
          <p:cNvSpPr txBox="1">
            <a:spLocks/>
          </p:cNvSpPr>
          <p:nvPr/>
        </p:nvSpPr>
        <p:spPr>
          <a:xfrm>
            <a:off x="512588" y="95945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400" dirty="0">
                <a:solidFill>
                  <a:prstClr val="black"/>
                </a:solidFill>
              </a:rPr>
              <a:t>Frontend Development</a:t>
            </a:r>
            <a:endParaRPr kumimoji="0" lang="en-US" sz="2400" b="1" i="0" u="none" strike="noStrike" kern="1200" cap="all"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114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1E6836-9E32-5F6E-2F44-B42B400D444C}"/>
              </a:ext>
            </a:extLst>
          </p:cNvPr>
          <p:cNvSpPr>
            <a:spLocks noGrp="1"/>
          </p:cNvSpPr>
          <p:nvPr>
            <p:ph type="dt" sz="half" idx="10"/>
          </p:nvPr>
        </p:nvSpPr>
        <p:spPr/>
        <p:txBody>
          <a:bodyPr/>
          <a:lstStyle/>
          <a:p>
            <a:fld id="{BA4A3402-6FC8-4D56-906A-24B7EF18A75B}" type="datetime1">
              <a:rPr lang="en-US" smtClean="0"/>
              <a:t>5/13/2025</a:t>
            </a:fld>
            <a:endParaRPr lang="en-US" dirty="0"/>
          </a:p>
        </p:txBody>
      </p:sp>
      <p:sp>
        <p:nvSpPr>
          <p:cNvPr id="3" name="Slide Number Placeholder 2">
            <a:extLst>
              <a:ext uri="{FF2B5EF4-FFF2-40B4-BE49-F238E27FC236}">
                <a16:creationId xmlns:a16="http://schemas.microsoft.com/office/drawing/2014/main" id="{FDE9635D-236C-8D8E-492D-4EA53BAF8ECB}"/>
              </a:ext>
            </a:extLst>
          </p:cNvPr>
          <p:cNvSpPr>
            <a:spLocks noGrp="1"/>
          </p:cNvSpPr>
          <p:nvPr>
            <p:ph type="sldNum" sz="quarter" idx="12"/>
          </p:nvPr>
        </p:nvSpPr>
        <p:spPr/>
        <p:txBody>
          <a:bodyPr/>
          <a:lstStyle/>
          <a:p>
            <a:fld id="{48F63A3B-78C7-47BE-AE5E-E10140E04643}" type="slidenum">
              <a:rPr lang="en-US" smtClean="0"/>
              <a:t>56</a:t>
            </a:fld>
            <a:endParaRPr lang="en-US" dirty="0"/>
          </a:p>
        </p:txBody>
      </p:sp>
      <p:pic>
        <p:nvPicPr>
          <p:cNvPr id="4" name="Picture 3" descr="A screenshot of a computer&#10;&#10;Description automatically generated">
            <a:extLst>
              <a:ext uri="{FF2B5EF4-FFF2-40B4-BE49-F238E27FC236}">
                <a16:creationId xmlns:a16="http://schemas.microsoft.com/office/drawing/2014/main" id="{9A22E23B-F361-396B-28A7-743A4BA299AC}"/>
              </a:ext>
            </a:extLst>
          </p:cNvPr>
          <p:cNvPicPr>
            <a:picLocks noChangeAspect="1"/>
          </p:cNvPicPr>
          <p:nvPr/>
        </p:nvPicPr>
        <p:blipFill>
          <a:blip r:embed="rId2" cstate="print">
            <a:extLst>
              <a:ext uri="{28A0092B-C50C-407E-A947-70E740481C1C}">
                <a14:useLocalDpi xmlns:a14="http://schemas.microsoft.com/office/drawing/2010/main" val="0"/>
              </a:ext>
            </a:extLst>
          </a:blip>
          <a:srcRect l="1" r="1282" b="4273"/>
          <a:stretch/>
        </p:blipFill>
        <p:spPr>
          <a:xfrm>
            <a:off x="3505201" y="228601"/>
            <a:ext cx="5867399" cy="3200400"/>
          </a:xfrm>
          <a:prstGeom prst="rect">
            <a:avLst/>
          </a:prstGeom>
        </p:spPr>
      </p:pic>
      <p:sp>
        <p:nvSpPr>
          <p:cNvPr id="5" name="TextBox 4">
            <a:extLst>
              <a:ext uri="{FF2B5EF4-FFF2-40B4-BE49-F238E27FC236}">
                <a16:creationId xmlns:a16="http://schemas.microsoft.com/office/drawing/2014/main" id="{7B21CBDC-88A1-DE3C-36E7-7593DE3B1407}"/>
              </a:ext>
            </a:extLst>
          </p:cNvPr>
          <p:cNvSpPr txBox="1"/>
          <p:nvPr/>
        </p:nvSpPr>
        <p:spPr>
          <a:xfrm>
            <a:off x="3733800" y="3810000"/>
            <a:ext cx="7239000" cy="923330"/>
          </a:xfrm>
          <a:prstGeom prst="rect">
            <a:avLst/>
          </a:prstGeom>
          <a:noFill/>
        </p:spPr>
        <p:txBody>
          <a:bodyPr wrap="square" rtlCol="0">
            <a:spAutoFit/>
          </a:bodyPr>
          <a:lstStyle/>
          <a:p>
            <a:pPr marL="285750" indent="-285750" algn="just">
              <a:buFont typeface="Wingdings" panose="05000000000000000000" pitchFamily="2" charset="2"/>
              <a:buChar char="ü"/>
            </a:pPr>
            <a:r>
              <a:rPr lang="en-GB" dirty="0">
                <a:latin typeface="Times New Roman" panose="02020603050405020304" pitchFamily="18" charset="0"/>
                <a:cs typeface="Times New Roman" panose="02020603050405020304" pitchFamily="18" charset="0"/>
              </a:rPr>
              <a:t>The script identifies specific patterns </a:t>
            </a:r>
            <a:r>
              <a:rPr lang="en-GB" b="1" dirty="0">
                <a:latin typeface="Times New Roman" panose="02020603050405020304" pitchFamily="18" charset="0"/>
                <a:cs typeface="Times New Roman" panose="02020603050405020304" pitchFamily="18" charset="0"/>
              </a:rPr>
              <a:t>defined by template images </a:t>
            </a:r>
            <a:r>
              <a:rPr lang="en-GB" dirty="0">
                <a:latin typeface="Times New Roman" panose="02020603050405020304" pitchFamily="18" charset="0"/>
                <a:cs typeface="Times New Roman" panose="02020603050405020304" pitchFamily="18" charset="0"/>
              </a:rPr>
              <a:t>within a larger image, counts the detected patterns, and highlights them using rectangles.</a:t>
            </a:r>
          </a:p>
        </p:txBody>
      </p:sp>
    </p:spTree>
    <p:extLst>
      <p:ext uri="{BB962C8B-B14F-4D97-AF65-F5344CB8AC3E}">
        <p14:creationId xmlns:p14="http://schemas.microsoft.com/office/powerpoint/2010/main" val="3288585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169DD87-3EBE-44CA-9654-8AE0466B2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screen shot of a computer&#10;&#10;Description automatically generated">
            <a:extLst>
              <a:ext uri="{FF2B5EF4-FFF2-40B4-BE49-F238E27FC236}">
                <a16:creationId xmlns:a16="http://schemas.microsoft.com/office/drawing/2014/main" id="{11C37278-2C24-9178-AC67-EE1390C8A822}"/>
              </a:ext>
            </a:extLst>
          </p:cNvPr>
          <p:cNvPicPr>
            <a:picLocks noChangeAspect="1"/>
          </p:cNvPicPr>
          <p:nvPr/>
        </p:nvPicPr>
        <p:blipFill>
          <a:blip r:embed="rId2" cstate="print">
            <a:extLst>
              <a:ext uri="{28A0092B-C50C-407E-A947-70E740481C1C}">
                <a14:useLocalDpi xmlns:a14="http://schemas.microsoft.com/office/drawing/2010/main" val="0"/>
              </a:ext>
            </a:extLst>
          </a:blip>
          <a:srcRect l="14162" t="14676" r="2" b="13439"/>
          <a:stretch/>
        </p:blipFill>
        <p:spPr>
          <a:xfrm>
            <a:off x="685800" y="233295"/>
            <a:ext cx="4978167" cy="2345082"/>
          </a:xfrm>
          <a:prstGeom prst="rect">
            <a:avLst/>
          </a:prstGeom>
        </p:spPr>
      </p:pic>
      <p:pic>
        <p:nvPicPr>
          <p:cNvPr id="5" name="Picture 4" descr="A computer screen shot of a program code&#10;&#10;Description automatically generated">
            <a:extLst>
              <a:ext uri="{FF2B5EF4-FFF2-40B4-BE49-F238E27FC236}">
                <a16:creationId xmlns:a16="http://schemas.microsoft.com/office/drawing/2014/main" id="{04E36D6B-EE80-7917-388E-C94FFD0A5E0A}"/>
              </a:ext>
            </a:extLst>
          </p:cNvPr>
          <p:cNvPicPr>
            <a:picLocks noChangeAspect="1"/>
          </p:cNvPicPr>
          <p:nvPr/>
        </p:nvPicPr>
        <p:blipFill>
          <a:blip r:embed="rId3" cstate="print">
            <a:extLst>
              <a:ext uri="{28A0092B-C50C-407E-A947-70E740481C1C}">
                <a14:useLocalDpi xmlns:a14="http://schemas.microsoft.com/office/drawing/2010/main" val="0"/>
              </a:ext>
            </a:extLst>
          </a:blip>
          <a:srcRect l="14125" t="14640" r="-3" b="13440"/>
          <a:stretch/>
        </p:blipFill>
        <p:spPr>
          <a:xfrm>
            <a:off x="6121516" y="262758"/>
            <a:ext cx="4978167" cy="2345083"/>
          </a:xfrm>
          <a:prstGeom prst="rect">
            <a:avLst/>
          </a:prstGeom>
        </p:spPr>
      </p:pic>
      <p:pic>
        <p:nvPicPr>
          <p:cNvPr id="9" name="Picture 8" descr="A computer screen shot of a black screen&#10;&#10;Description automatically generated">
            <a:extLst>
              <a:ext uri="{FF2B5EF4-FFF2-40B4-BE49-F238E27FC236}">
                <a16:creationId xmlns:a16="http://schemas.microsoft.com/office/drawing/2014/main" id="{5BE17113-61C0-1CA1-E42A-D3704DB6BA73}"/>
              </a:ext>
            </a:extLst>
          </p:cNvPr>
          <p:cNvPicPr>
            <a:picLocks noChangeAspect="1"/>
          </p:cNvPicPr>
          <p:nvPr/>
        </p:nvPicPr>
        <p:blipFill>
          <a:blip r:embed="rId4" cstate="print">
            <a:extLst>
              <a:ext uri="{28A0092B-C50C-407E-A947-70E740481C1C}">
                <a14:useLocalDpi xmlns:a14="http://schemas.microsoft.com/office/drawing/2010/main" val="0"/>
              </a:ext>
            </a:extLst>
          </a:blip>
          <a:srcRect l="14089" t="14394" r="2" b="13721"/>
          <a:stretch/>
        </p:blipFill>
        <p:spPr>
          <a:xfrm>
            <a:off x="667757" y="2811672"/>
            <a:ext cx="4982355" cy="2345082"/>
          </a:xfrm>
          <a:prstGeom prst="rect">
            <a:avLst/>
          </a:prstGeom>
        </p:spPr>
      </p:pic>
      <p:pic>
        <p:nvPicPr>
          <p:cNvPr id="11" name="Picture 10" descr="A computer screen shot of a black screen&#10;&#10;Description automatically generated">
            <a:extLst>
              <a:ext uri="{FF2B5EF4-FFF2-40B4-BE49-F238E27FC236}">
                <a16:creationId xmlns:a16="http://schemas.microsoft.com/office/drawing/2014/main" id="{1A4FA0FD-43FB-0BBB-1BE5-AE56E4106D4D}"/>
              </a:ext>
            </a:extLst>
          </p:cNvPr>
          <p:cNvPicPr>
            <a:picLocks noChangeAspect="1"/>
          </p:cNvPicPr>
          <p:nvPr/>
        </p:nvPicPr>
        <p:blipFill>
          <a:blip r:embed="rId5" cstate="print">
            <a:extLst>
              <a:ext uri="{28A0092B-C50C-407E-A947-70E740481C1C}">
                <a14:useLocalDpi xmlns:a14="http://schemas.microsoft.com/office/drawing/2010/main" val="0"/>
              </a:ext>
            </a:extLst>
          </a:blip>
          <a:srcRect l="15368" t="14357" r="-4" b="6484"/>
          <a:stretch/>
        </p:blipFill>
        <p:spPr>
          <a:xfrm>
            <a:off x="6121516" y="2848617"/>
            <a:ext cx="4906155" cy="2345083"/>
          </a:xfrm>
          <a:prstGeom prst="rect">
            <a:avLst/>
          </a:prstGeom>
        </p:spPr>
      </p:pic>
      <p:sp>
        <p:nvSpPr>
          <p:cNvPr id="2" name="Date Placeholder 1">
            <a:extLst>
              <a:ext uri="{FF2B5EF4-FFF2-40B4-BE49-F238E27FC236}">
                <a16:creationId xmlns:a16="http://schemas.microsoft.com/office/drawing/2014/main" id="{9357CBCF-60FD-124D-DEA2-9782AC193354}"/>
              </a:ext>
            </a:extLst>
          </p:cNvPr>
          <p:cNvSpPr>
            <a:spLocks noGrp="1"/>
          </p:cNvSpPr>
          <p:nvPr>
            <p:ph type="dt" sz="half" idx="10"/>
          </p:nvPr>
        </p:nvSpPr>
        <p:spPr>
          <a:xfrm>
            <a:off x="838200" y="6356350"/>
            <a:ext cx="2743200" cy="365125"/>
          </a:xfrm>
        </p:spPr>
        <p:txBody>
          <a:bodyPr>
            <a:normAutofit/>
          </a:bodyPr>
          <a:lstStyle/>
          <a:p>
            <a:pPr>
              <a:spcAft>
                <a:spcPts val="600"/>
              </a:spcAft>
            </a:pPr>
            <a:fld id="{EFC5EE16-0512-4C31-B17B-0744FA3605DB}" type="datetime1">
              <a:rPr lang="en-US" smtClean="0"/>
              <a:pPr>
                <a:spcAft>
                  <a:spcPts val="600"/>
                </a:spcAft>
              </a:pPr>
              <a:t>5/13/2025</a:t>
            </a:fld>
            <a:endParaRPr lang="en-US"/>
          </a:p>
        </p:txBody>
      </p:sp>
      <p:sp>
        <p:nvSpPr>
          <p:cNvPr id="3" name="Slide Number Placeholder 2">
            <a:extLst>
              <a:ext uri="{FF2B5EF4-FFF2-40B4-BE49-F238E27FC236}">
                <a16:creationId xmlns:a16="http://schemas.microsoft.com/office/drawing/2014/main" id="{C469AD88-8D79-F7FB-7A44-C7BC370A9BD1}"/>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smtClean="0"/>
              <a:pPr>
                <a:spcAft>
                  <a:spcPts val="600"/>
                </a:spcAft>
              </a:pPr>
              <a:t>57</a:t>
            </a:fld>
            <a:endParaRPr lang="en-US"/>
          </a:p>
        </p:txBody>
      </p:sp>
      <p:sp>
        <p:nvSpPr>
          <p:cNvPr id="12" name="TextBox 11">
            <a:extLst>
              <a:ext uri="{FF2B5EF4-FFF2-40B4-BE49-F238E27FC236}">
                <a16:creationId xmlns:a16="http://schemas.microsoft.com/office/drawing/2014/main" id="{C71B80E5-6C73-9689-9156-DB4DBA1D7502}"/>
              </a:ext>
            </a:extLst>
          </p:cNvPr>
          <p:cNvSpPr txBox="1"/>
          <p:nvPr/>
        </p:nvSpPr>
        <p:spPr>
          <a:xfrm>
            <a:off x="1143000" y="5715000"/>
            <a:ext cx="9296400" cy="1015663"/>
          </a:xfrm>
          <a:prstGeom prst="rect">
            <a:avLst/>
          </a:prstGeom>
          <a:noFill/>
        </p:spPr>
        <p:txBody>
          <a:bodyPr wrap="square" rtlCol="0">
            <a:spAutoFit/>
          </a:bodyPr>
          <a:lstStyle/>
          <a:p>
            <a:pPr marL="342900" indent="-342900" algn="just">
              <a:buFont typeface="Wingdings" panose="05000000000000000000" pitchFamily="2" charset="2"/>
              <a:buChar char="ü"/>
            </a:pPr>
            <a:r>
              <a:rPr lang="en-GB" sz="2000" b="1" dirty="0">
                <a:latin typeface="Times New Roman" panose="02020603050405020304" pitchFamily="18" charset="0"/>
                <a:cs typeface="Times New Roman" panose="02020603050405020304" pitchFamily="18" charset="0"/>
              </a:rPr>
              <a:t>This code is a REST API application designed to interact with a MySQL database. Below is an explanation of the functionality and the purpose of each endpoint</a:t>
            </a:r>
          </a:p>
        </p:txBody>
      </p:sp>
    </p:spTree>
    <p:extLst>
      <p:ext uri="{BB962C8B-B14F-4D97-AF65-F5344CB8AC3E}">
        <p14:creationId xmlns:p14="http://schemas.microsoft.com/office/powerpoint/2010/main" val="26185343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computer screen shot of a computer screen&#10;&#10;Description automatically generated">
            <a:extLst>
              <a:ext uri="{FF2B5EF4-FFF2-40B4-BE49-F238E27FC236}">
                <a16:creationId xmlns:a16="http://schemas.microsoft.com/office/drawing/2014/main" id="{8A35993B-6753-C345-DA2F-4DA1E72402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7635" y="3570818"/>
            <a:ext cx="4521275" cy="2543217"/>
          </a:xfrm>
          <a:prstGeom prst="rect">
            <a:avLst/>
          </a:prstGeom>
        </p:spPr>
      </p:pic>
      <p:cxnSp>
        <p:nvCxnSpPr>
          <p:cNvPr id="16" name="Straight Connector 15">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computer screen shot of a program code&#10;&#10;Description automatically generated">
            <a:extLst>
              <a:ext uri="{FF2B5EF4-FFF2-40B4-BE49-F238E27FC236}">
                <a16:creationId xmlns:a16="http://schemas.microsoft.com/office/drawing/2014/main" id="{248D29F2-4E49-E179-DCEA-6DA7A3DC6F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4148" y="643467"/>
            <a:ext cx="4521275" cy="2543217"/>
          </a:xfrm>
          <a:prstGeom prst="rect">
            <a:avLst/>
          </a:prstGeom>
        </p:spPr>
      </p:pic>
      <p:cxnSp>
        <p:nvCxnSpPr>
          <p:cNvPr id="18" name="Straight Connector 17">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Picture 10" descr="A computer screen shot of a computer screen&#10;&#10;Description automatically generated">
            <a:extLst>
              <a:ext uri="{FF2B5EF4-FFF2-40B4-BE49-F238E27FC236}">
                <a16:creationId xmlns:a16="http://schemas.microsoft.com/office/drawing/2014/main" id="{4ABDC910-DB83-0FF7-9EAC-28FDE1E10C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8411" y="3671316"/>
            <a:ext cx="4525977" cy="2545862"/>
          </a:xfrm>
          <a:prstGeom prst="rect">
            <a:avLst/>
          </a:prstGeom>
        </p:spPr>
      </p:pic>
      <p:pic>
        <p:nvPicPr>
          <p:cNvPr id="5" name="Picture 4" descr="A computer screen shot of a computer screen&#10;&#10;Description automatically generated">
            <a:extLst>
              <a:ext uri="{FF2B5EF4-FFF2-40B4-BE49-F238E27FC236}">
                <a16:creationId xmlns:a16="http://schemas.microsoft.com/office/drawing/2014/main" id="{6156EB8C-4F74-C9D3-F827-E5F0DE90DD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63020" y="457200"/>
            <a:ext cx="4539500" cy="2553469"/>
          </a:xfrm>
          <a:prstGeom prst="rect">
            <a:avLst/>
          </a:prstGeom>
        </p:spPr>
      </p:pic>
      <p:sp>
        <p:nvSpPr>
          <p:cNvPr id="2" name="Date Placeholder 1">
            <a:extLst>
              <a:ext uri="{FF2B5EF4-FFF2-40B4-BE49-F238E27FC236}">
                <a16:creationId xmlns:a16="http://schemas.microsoft.com/office/drawing/2014/main" id="{C4E3009F-8D3B-004A-9EDA-375FD911F291}"/>
              </a:ext>
            </a:extLst>
          </p:cNvPr>
          <p:cNvSpPr>
            <a:spLocks noGrp="1"/>
          </p:cNvSpPr>
          <p:nvPr>
            <p:ph type="dt" sz="half" idx="10"/>
          </p:nvPr>
        </p:nvSpPr>
        <p:spPr>
          <a:xfrm>
            <a:off x="838200" y="6356350"/>
            <a:ext cx="2743200" cy="365125"/>
          </a:xfrm>
        </p:spPr>
        <p:txBody>
          <a:bodyPr>
            <a:normAutofit/>
          </a:bodyPr>
          <a:lstStyle/>
          <a:p>
            <a:pPr>
              <a:spcAft>
                <a:spcPts val="600"/>
              </a:spcAft>
            </a:pPr>
            <a:fld id="{5329EF7C-F2C1-4843-A7B9-6BBC1331FCDB}" type="datetime1">
              <a:rPr lang="en-US" smtClean="0"/>
              <a:pPr>
                <a:spcAft>
                  <a:spcPts val="600"/>
                </a:spcAft>
              </a:pPr>
              <a:t>5/13/2025</a:t>
            </a:fld>
            <a:endParaRPr lang="en-US"/>
          </a:p>
        </p:txBody>
      </p:sp>
      <p:sp>
        <p:nvSpPr>
          <p:cNvPr id="3" name="Slide Number Placeholder 2">
            <a:extLst>
              <a:ext uri="{FF2B5EF4-FFF2-40B4-BE49-F238E27FC236}">
                <a16:creationId xmlns:a16="http://schemas.microsoft.com/office/drawing/2014/main" id="{4FFF2F51-FAD6-36B6-B5FF-CCF4B31CB069}"/>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smtClean="0"/>
              <a:pPr>
                <a:spcAft>
                  <a:spcPts val="600"/>
                </a:spcAft>
              </a:pPr>
              <a:t>58</a:t>
            </a:fld>
            <a:endParaRPr lang="en-US"/>
          </a:p>
        </p:txBody>
      </p:sp>
      <p:sp>
        <p:nvSpPr>
          <p:cNvPr id="12" name="TextBox 11">
            <a:extLst>
              <a:ext uri="{FF2B5EF4-FFF2-40B4-BE49-F238E27FC236}">
                <a16:creationId xmlns:a16="http://schemas.microsoft.com/office/drawing/2014/main" id="{C83DE1CB-54BA-C497-D1C8-EF29107D463F}"/>
              </a:ext>
            </a:extLst>
          </p:cNvPr>
          <p:cNvSpPr txBox="1"/>
          <p:nvPr/>
        </p:nvSpPr>
        <p:spPr>
          <a:xfrm>
            <a:off x="533400" y="3116849"/>
            <a:ext cx="2161483" cy="369332"/>
          </a:xfrm>
          <a:prstGeom prst="rect">
            <a:avLst/>
          </a:prstGeom>
          <a:noFill/>
        </p:spPr>
        <p:txBody>
          <a:bodyPr wrap="square" rtlCol="0">
            <a:spAutoFit/>
          </a:bodyPr>
          <a:lstStyle/>
          <a:p>
            <a:r>
              <a:rPr lang="en-GB" dirty="0">
                <a:latin typeface="ADLaM Display" panose="02010000000000000000" pitchFamily="2" charset="0"/>
                <a:ea typeface="ADLaM Display" panose="02010000000000000000" pitchFamily="2" charset="0"/>
                <a:cs typeface="ADLaM Display" panose="02010000000000000000" pitchFamily="2" charset="0"/>
              </a:rPr>
              <a:t>`Login</a:t>
            </a:r>
          </a:p>
        </p:txBody>
      </p:sp>
      <p:sp>
        <p:nvSpPr>
          <p:cNvPr id="13" name="TextBox 12">
            <a:extLst>
              <a:ext uri="{FF2B5EF4-FFF2-40B4-BE49-F238E27FC236}">
                <a16:creationId xmlns:a16="http://schemas.microsoft.com/office/drawing/2014/main" id="{0049E000-F308-0C76-4A1F-909506FE02A1}"/>
              </a:ext>
            </a:extLst>
          </p:cNvPr>
          <p:cNvSpPr txBox="1"/>
          <p:nvPr/>
        </p:nvSpPr>
        <p:spPr>
          <a:xfrm>
            <a:off x="533400" y="108810"/>
            <a:ext cx="2161483" cy="369332"/>
          </a:xfrm>
          <a:prstGeom prst="rect">
            <a:avLst/>
          </a:prstGeom>
          <a:noFill/>
        </p:spPr>
        <p:txBody>
          <a:bodyPr wrap="square" rtlCol="0">
            <a:spAutoFit/>
          </a:bodyPr>
          <a:lstStyle/>
          <a:p>
            <a:r>
              <a:rPr lang="en-GB" dirty="0">
                <a:latin typeface="ADLaM Display" panose="02010000000000000000" pitchFamily="2" charset="0"/>
                <a:ea typeface="ADLaM Display" panose="02010000000000000000" pitchFamily="2" charset="0"/>
                <a:cs typeface="ADLaM Display" panose="02010000000000000000" pitchFamily="2" charset="0"/>
              </a:rPr>
              <a:t>`Dashboard</a:t>
            </a:r>
          </a:p>
        </p:txBody>
      </p:sp>
    </p:spTree>
    <p:extLst>
      <p:ext uri="{BB962C8B-B14F-4D97-AF65-F5344CB8AC3E}">
        <p14:creationId xmlns:p14="http://schemas.microsoft.com/office/powerpoint/2010/main" val="39767067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omputer screen shot of a program&#10;&#10;Description automatically generated">
            <a:extLst>
              <a:ext uri="{FF2B5EF4-FFF2-40B4-BE49-F238E27FC236}">
                <a16:creationId xmlns:a16="http://schemas.microsoft.com/office/drawing/2014/main" id="{E7DCD072-0449-6D78-C336-97C9B996AB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504295"/>
            <a:ext cx="6577659" cy="3699933"/>
          </a:xfrm>
          <a:prstGeom prst="rect">
            <a:avLst/>
          </a:prstGeom>
        </p:spPr>
      </p:pic>
      <p:cxnSp>
        <p:nvCxnSpPr>
          <p:cNvPr id="16" name="Straight Connector 15">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Picture 10" descr="A computer screen shot of a black screen&#10;&#10;Description automatically generated">
            <a:extLst>
              <a:ext uri="{FF2B5EF4-FFF2-40B4-BE49-F238E27FC236}">
                <a16:creationId xmlns:a16="http://schemas.microsoft.com/office/drawing/2014/main" id="{B090458C-8701-0C02-84F3-1CF5A0212D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4148" y="643467"/>
            <a:ext cx="4521275" cy="2543217"/>
          </a:xfrm>
          <a:prstGeom prst="rect">
            <a:avLst/>
          </a:prstGeom>
        </p:spPr>
      </p:pic>
      <p:cxnSp>
        <p:nvCxnSpPr>
          <p:cNvPr id="18" name="Straight Connector 17">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A computer screen shot of a black screen&#10;&#10;Description automatically generated">
            <a:extLst>
              <a:ext uri="{FF2B5EF4-FFF2-40B4-BE49-F238E27FC236}">
                <a16:creationId xmlns:a16="http://schemas.microsoft.com/office/drawing/2014/main" id="{DBD80E19-156B-0089-28BF-9B0706D26D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8411" y="3671316"/>
            <a:ext cx="4525977" cy="2545862"/>
          </a:xfrm>
          <a:prstGeom prst="rect">
            <a:avLst/>
          </a:prstGeom>
        </p:spPr>
      </p:pic>
      <p:pic>
        <p:nvPicPr>
          <p:cNvPr id="7" name="Picture 6" descr="A computer screen shot of a computer screen&#10;&#10;Description automatically generated">
            <a:extLst>
              <a:ext uri="{FF2B5EF4-FFF2-40B4-BE49-F238E27FC236}">
                <a16:creationId xmlns:a16="http://schemas.microsoft.com/office/drawing/2014/main" id="{DD719BA7-0AA0-D872-292B-0512F23A1D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5036" y="3671316"/>
            <a:ext cx="4539500" cy="2553469"/>
          </a:xfrm>
          <a:prstGeom prst="rect">
            <a:avLst/>
          </a:prstGeom>
        </p:spPr>
      </p:pic>
      <p:sp>
        <p:nvSpPr>
          <p:cNvPr id="2" name="Date Placeholder 1">
            <a:extLst>
              <a:ext uri="{FF2B5EF4-FFF2-40B4-BE49-F238E27FC236}">
                <a16:creationId xmlns:a16="http://schemas.microsoft.com/office/drawing/2014/main" id="{6020F539-596F-25BB-7F9F-E1E5174F6890}"/>
              </a:ext>
            </a:extLst>
          </p:cNvPr>
          <p:cNvSpPr>
            <a:spLocks noGrp="1"/>
          </p:cNvSpPr>
          <p:nvPr>
            <p:ph type="dt" sz="half" idx="10"/>
          </p:nvPr>
        </p:nvSpPr>
        <p:spPr>
          <a:xfrm>
            <a:off x="838200" y="6356350"/>
            <a:ext cx="2743200" cy="365125"/>
          </a:xfrm>
        </p:spPr>
        <p:txBody>
          <a:bodyPr>
            <a:normAutofit/>
          </a:bodyPr>
          <a:lstStyle/>
          <a:p>
            <a:pPr>
              <a:spcAft>
                <a:spcPts val="600"/>
              </a:spcAft>
            </a:pPr>
            <a:fld id="{52CCFC9E-DDD8-49DA-91C4-A078C6AE28FC}" type="datetime1">
              <a:rPr lang="en-US" smtClean="0"/>
              <a:pPr>
                <a:spcAft>
                  <a:spcPts val="600"/>
                </a:spcAft>
              </a:pPr>
              <a:t>5/13/2025</a:t>
            </a:fld>
            <a:endParaRPr lang="en-US"/>
          </a:p>
        </p:txBody>
      </p:sp>
      <p:sp>
        <p:nvSpPr>
          <p:cNvPr id="3" name="Slide Number Placeholder 2">
            <a:extLst>
              <a:ext uri="{FF2B5EF4-FFF2-40B4-BE49-F238E27FC236}">
                <a16:creationId xmlns:a16="http://schemas.microsoft.com/office/drawing/2014/main" id="{82B4DF27-E311-560D-148F-9D044AAE1E7B}"/>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smtClean="0"/>
              <a:pPr>
                <a:spcAft>
                  <a:spcPts val="600"/>
                </a:spcAft>
              </a:pPr>
              <a:t>59</a:t>
            </a:fld>
            <a:endParaRPr lang="en-US"/>
          </a:p>
        </p:txBody>
      </p:sp>
      <p:sp>
        <p:nvSpPr>
          <p:cNvPr id="14" name="TextBox 13">
            <a:extLst>
              <a:ext uri="{FF2B5EF4-FFF2-40B4-BE49-F238E27FC236}">
                <a16:creationId xmlns:a16="http://schemas.microsoft.com/office/drawing/2014/main" id="{F0D689A2-D20A-B6E3-D587-6A8EF0BC524E}"/>
              </a:ext>
            </a:extLst>
          </p:cNvPr>
          <p:cNvSpPr txBox="1"/>
          <p:nvPr/>
        </p:nvSpPr>
        <p:spPr>
          <a:xfrm>
            <a:off x="609600" y="104185"/>
            <a:ext cx="2743200" cy="400110"/>
          </a:xfrm>
          <a:prstGeom prst="rect">
            <a:avLst/>
          </a:prstGeom>
          <a:noFill/>
        </p:spPr>
        <p:txBody>
          <a:bodyPr wrap="square" rtlCol="0">
            <a:spAutoFit/>
          </a:bodyPr>
          <a:lstStyle/>
          <a:p>
            <a:r>
              <a:rPr lang="en-GB" sz="2000" dirty="0">
                <a:latin typeface="ADLaM Display" panose="02010000000000000000" pitchFamily="2" charset="0"/>
                <a:ea typeface="ADLaM Display" panose="02010000000000000000" pitchFamily="2" charset="0"/>
                <a:cs typeface="ADLaM Display" panose="02010000000000000000" pitchFamily="2" charset="0"/>
              </a:rPr>
              <a:t>Route Screen</a:t>
            </a:r>
          </a:p>
        </p:txBody>
      </p:sp>
    </p:spTree>
    <p:extLst>
      <p:ext uri="{BB962C8B-B14F-4D97-AF65-F5344CB8AC3E}">
        <p14:creationId xmlns:p14="http://schemas.microsoft.com/office/powerpoint/2010/main" val="2065450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EE46D77E-712A-8A25-DDC2-58F4EEE90F98}"/>
              </a:ext>
            </a:extLst>
          </p:cNvPr>
          <p:cNvSpPr txBox="1">
            <a:spLocks/>
          </p:cNvSpPr>
          <p:nvPr/>
        </p:nvSpPr>
        <p:spPr>
          <a:xfrm>
            <a:off x="2971800" y="3048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Overall System Diagram </a:t>
            </a:r>
          </a:p>
        </p:txBody>
      </p:sp>
      <p:sp>
        <p:nvSpPr>
          <p:cNvPr id="3" name="Freeform 9">
            <a:extLst>
              <a:ext uri="{FF2B5EF4-FFF2-40B4-BE49-F238E27FC236}">
                <a16:creationId xmlns:a16="http://schemas.microsoft.com/office/drawing/2014/main" id="{3D760A3C-ED60-4609-DBF4-554087F14AD0}"/>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10">
            <a:extLst>
              <a:ext uri="{FF2B5EF4-FFF2-40B4-BE49-F238E27FC236}">
                <a16:creationId xmlns:a16="http://schemas.microsoft.com/office/drawing/2014/main" id="{97B31AD9-1F23-013D-6AEA-F6E4C0677A93}"/>
              </a:ext>
            </a:extLst>
          </p:cNvPr>
          <p:cNvSpPr/>
          <p:nvPr/>
        </p:nvSpPr>
        <p:spPr>
          <a:xfrm>
            <a:off x="10668000" y="624840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7" name="Picture 6" descr="A diagram of a computer network&#10;&#10;Description automatically generated with medium confidence">
            <a:extLst>
              <a:ext uri="{FF2B5EF4-FFF2-40B4-BE49-F238E27FC236}">
                <a16:creationId xmlns:a16="http://schemas.microsoft.com/office/drawing/2014/main" id="{9531B24F-591F-0568-1D32-DFED25343182}"/>
              </a:ext>
            </a:extLst>
          </p:cNvPr>
          <p:cNvPicPr>
            <a:picLocks noChangeAspect="1"/>
          </p:cNvPicPr>
          <p:nvPr/>
        </p:nvPicPr>
        <p:blipFill rotWithShape="1">
          <a:blip r:embed="rId4">
            <a:extLst>
              <a:ext uri="{28A0092B-C50C-407E-A947-70E740481C1C}">
                <a14:useLocalDpi xmlns:a14="http://schemas.microsoft.com/office/drawing/2010/main" val="0"/>
              </a:ext>
            </a:extLst>
          </a:blip>
          <a:srcRect l="11875" t="10000" r="11250" b="8889"/>
          <a:stretch/>
        </p:blipFill>
        <p:spPr>
          <a:xfrm>
            <a:off x="2057400" y="993228"/>
            <a:ext cx="8854605" cy="5255172"/>
          </a:xfrm>
          <a:prstGeom prst="rect">
            <a:avLst/>
          </a:prstGeom>
        </p:spPr>
      </p:pic>
    </p:spTree>
    <p:extLst>
      <p:ext uri="{BB962C8B-B14F-4D97-AF65-F5344CB8AC3E}">
        <p14:creationId xmlns:p14="http://schemas.microsoft.com/office/powerpoint/2010/main" val="721384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784088-3475-A0BB-194E-817CA9FFDB9E}"/>
              </a:ext>
            </a:extLst>
          </p:cNvPr>
          <p:cNvSpPr>
            <a:spLocks noGrp="1"/>
          </p:cNvSpPr>
          <p:nvPr>
            <p:ph type="dt" sz="half" idx="10"/>
          </p:nvPr>
        </p:nvSpPr>
        <p:spPr/>
        <p:txBody>
          <a:bodyPr/>
          <a:lstStyle/>
          <a:p>
            <a:fld id="{EEDA6895-1986-4AEB-BED2-D3142DFE06CD}" type="datetime1">
              <a:rPr lang="en-US" smtClean="0"/>
              <a:t>5/13/2025</a:t>
            </a:fld>
            <a:endParaRPr lang="en-US" dirty="0"/>
          </a:p>
        </p:txBody>
      </p:sp>
      <p:sp>
        <p:nvSpPr>
          <p:cNvPr id="3" name="Slide Number Placeholder 2">
            <a:extLst>
              <a:ext uri="{FF2B5EF4-FFF2-40B4-BE49-F238E27FC236}">
                <a16:creationId xmlns:a16="http://schemas.microsoft.com/office/drawing/2014/main" id="{98FCA657-609C-4164-73AA-AF097CF801EB}"/>
              </a:ext>
            </a:extLst>
          </p:cNvPr>
          <p:cNvSpPr>
            <a:spLocks noGrp="1"/>
          </p:cNvSpPr>
          <p:nvPr>
            <p:ph type="sldNum" sz="quarter" idx="12"/>
          </p:nvPr>
        </p:nvSpPr>
        <p:spPr/>
        <p:txBody>
          <a:bodyPr/>
          <a:lstStyle/>
          <a:p>
            <a:fld id="{48F63A3B-78C7-47BE-AE5E-E10140E04643}" type="slidenum">
              <a:rPr lang="en-US" smtClean="0"/>
              <a:t>60</a:t>
            </a:fld>
            <a:endParaRPr lang="en-US" dirty="0"/>
          </a:p>
        </p:txBody>
      </p:sp>
      <p:sp>
        <p:nvSpPr>
          <p:cNvPr id="4" name="TextBox 3">
            <a:extLst>
              <a:ext uri="{FF2B5EF4-FFF2-40B4-BE49-F238E27FC236}">
                <a16:creationId xmlns:a16="http://schemas.microsoft.com/office/drawing/2014/main" id="{9B5DE7CA-AE21-23BB-1C26-625D4CD9D43D}"/>
              </a:ext>
            </a:extLst>
          </p:cNvPr>
          <p:cNvSpPr txBox="1"/>
          <p:nvPr/>
        </p:nvSpPr>
        <p:spPr>
          <a:xfrm>
            <a:off x="76200" y="118052"/>
            <a:ext cx="8153400" cy="461665"/>
          </a:xfrm>
          <a:prstGeom prst="rect">
            <a:avLst/>
          </a:prstGeom>
          <a:noFill/>
        </p:spPr>
        <p:txBody>
          <a:bodyPr wrap="square" rtlCol="0">
            <a:spAutoFit/>
          </a:bodyPr>
          <a:lstStyle/>
          <a:p>
            <a:r>
              <a:rPr lang="en-GB" sz="2400" dirty="0">
                <a:latin typeface="ADLaM Display" panose="02010000000000000000" pitchFamily="2" charset="0"/>
                <a:ea typeface="ADLaM Display" panose="02010000000000000000" pitchFamily="2" charset="0"/>
                <a:cs typeface="ADLaM Display" panose="02010000000000000000" pitchFamily="2" charset="0"/>
              </a:rPr>
              <a:t>API Run Postman Check for Route Recommendation</a:t>
            </a:r>
          </a:p>
        </p:txBody>
      </p:sp>
      <p:pic>
        <p:nvPicPr>
          <p:cNvPr id="6" name="Picture 5" descr="A screenshot of a computer&#10;&#10;Description automatically generated">
            <a:extLst>
              <a:ext uri="{FF2B5EF4-FFF2-40B4-BE49-F238E27FC236}">
                <a16:creationId xmlns:a16="http://schemas.microsoft.com/office/drawing/2014/main" id="{4747C5B7-5688-2C70-6D9B-DBA6A2DCAAEF}"/>
              </a:ext>
            </a:extLst>
          </p:cNvPr>
          <p:cNvPicPr>
            <a:picLocks noChangeAspect="1"/>
          </p:cNvPicPr>
          <p:nvPr/>
        </p:nvPicPr>
        <p:blipFill>
          <a:blip r:embed="rId2" cstate="print">
            <a:extLst>
              <a:ext uri="{28A0092B-C50C-407E-A947-70E740481C1C}">
                <a14:useLocalDpi xmlns:a14="http://schemas.microsoft.com/office/drawing/2010/main" val="0"/>
              </a:ext>
            </a:extLst>
          </a:blip>
          <a:srcRect l="23333" t="3704" r="2664" b="5681"/>
          <a:stretch/>
        </p:blipFill>
        <p:spPr>
          <a:xfrm>
            <a:off x="1315157" y="1313562"/>
            <a:ext cx="4532485" cy="312185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D02CFE9-C954-815B-D3FF-B6D9FF5AF75D}"/>
              </a:ext>
            </a:extLst>
          </p:cNvPr>
          <p:cNvPicPr>
            <a:picLocks noChangeAspect="1"/>
          </p:cNvPicPr>
          <p:nvPr/>
        </p:nvPicPr>
        <p:blipFill>
          <a:blip r:embed="rId3" cstate="print">
            <a:extLst>
              <a:ext uri="{28A0092B-C50C-407E-A947-70E740481C1C}">
                <a14:useLocalDpi xmlns:a14="http://schemas.microsoft.com/office/drawing/2010/main" val="0"/>
              </a:ext>
            </a:extLst>
          </a:blip>
          <a:srcRect l="23377" r="5598" b="13032"/>
          <a:stretch/>
        </p:blipFill>
        <p:spPr>
          <a:xfrm>
            <a:off x="7467600" y="3360476"/>
            <a:ext cx="3810000" cy="262422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00BA0AA-B1AF-CDAE-8514-BAAF4D0E1A6A}"/>
              </a:ext>
            </a:extLst>
          </p:cNvPr>
          <p:cNvPicPr>
            <a:picLocks noChangeAspect="1"/>
          </p:cNvPicPr>
          <p:nvPr/>
        </p:nvPicPr>
        <p:blipFill>
          <a:blip r:embed="rId4" cstate="print">
            <a:extLst>
              <a:ext uri="{28A0092B-C50C-407E-A947-70E740481C1C}">
                <a14:useLocalDpi xmlns:a14="http://schemas.microsoft.com/office/drawing/2010/main" val="0"/>
              </a:ext>
            </a:extLst>
          </a:blip>
          <a:srcRect l="20334" t="5005" r="5526" b="9065"/>
          <a:stretch/>
        </p:blipFill>
        <p:spPr>
          <a:xfrm>
            <a:off x="7543800" y="459456"/>
            <a:ext cx="3879683" cy="2529370"/>
          </a:xfrm>
          <a:prstGeom prst="rect">
            <a:avLst/>
          </a:prstGeom>
        </p:spPr>
      </p:pic>
    </p:spTree>
    <p:extLst>
      <p:ext uri="{BB962C8B-B14F-4D97-AF65-F5344CB8AC3E}">
        <p14:creationId xmlns:p14="http://schemas.microsoft.com/office/powerpoint/2010/main" val="22263087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9F037B9E-BA49-A5CD-D626-A9FDCB2B835D}"/>
              </a:ext>
            </a:extLst>
          </p:cNvPr>
          <p:cNvSpPr>
            <a:spLocks noGrp="1"/>
          </p:cNvSpPr>
          <p:nvPr>
            <p:ph type="title"/>
          </p:nvPr>
        </p:nvSpPr>
        <p:spPr>
          <a:xfrm>
            <a:off x="4800600" y="297435"/>
            <a:ext cx="11684000" cy="868362"/>
          </a:xfrm>
        </p:spPr>
        <p:txBody>
          <a:bodyPr>
            <a:normAutofit fontScale="90000"/>
          </a:bodyPr>
          <a:lstStyle/>
          <a:p>
            <a:r>
              <a:rPr lang="en-US" b="1" dirty="0"/>
              <a:t>Gantt Chart</a:t>
            </a:r>
            <a:br>
              <a:rPr lang="en-US" dirty="0"/>
            </a:br>
            <a:endParaRPr lang="en-US" dirty="0"/>
          </a:p>
        </p:txBody>
      </p:sp>
      <p:graphicFrame>
        <p:nvGraphicFramePr>
          <p:cNvPr id="6" name="Table 5">
            <a:extLst>
              <a:ext uri="{FF2B5EF4-FFF2-40B4-BE49-F238E27FC236}">
                <a16:creationId xmlns:a16="http://schemas.microsoft.com/office/drawing/2014/main" id="{8D7A932C-D555-581D-36EE-4C9832780491}"/>
              </a:ext>
            </a:extLst>
          </p:cNvPr>
          <p:cNvGraphicFramePr>
            <a:graphicFrameLocks noGrp="1"/>
          </p:cNvGraphicFramePr>
          <p:nvPr/>
        </p:nvGraphicFramePr>
        <p:xfrm>
          <a:off x="838200" y="881745"/>
          <a:ext cx="10858547" cy="5461000"/>
        </p:xfrm>
        <a:graphic>
          <a:graphicData uri="http://schemas.openxmlformats.org/drawingml/2006/table">
            <a:tbl>
              <a:tblPr firstRow="1" bandRow="1">
                <a:tableStyleId>{5C22544A-7EE6-4342-B048-85BDC9FD1C3A}</a:tableStyleId>
              </a:tblPr>
              <a:tblGrid>
                <a:gridCol w="3327400">
                  <a:extLst>
                    <a:ext uri="{9D8B030D-6E8A-4147-A177-3AD203B41FA5}">
                      <a16:colId xmlns:a16="http://schemas.microsoft.com/office/drawing/2014/main" val="3668996680"/>
                    </a:ext>
                  </a:extLst>
                </a:gridCol>
                <a:gridCol w="625231">
                  <a:extLst>
                    <a:ext uri="{9D8B030D-6E8A-4147-A177-3AD203B41FA5}">
                      <a16:colId xmlns:a16="http://schemas.microsoft.com/office/drawing/2014/main" val="3753388136"/>
                    </a:ext>
                  </a:extLst>
                </a:gridCol>
                <a:gridCol w="625231">
                  <a:extLst>
                    <a:ext uri="{9D8B030D-6E8A-4147-A177-3AD203B41FA5}">
                      <a16:colId xmlns:a16="http://schemas.microsoft.com/office/drawing/2014/main" val="2272934253"/>
                    </a:ext>
                  </a:extLst>
                </a:gridCol>
                <a:gridCol w="625231">
                  <a:extLst>
                    <a:ext uri="{9D8B030D-6E8A-4147-A177-3AD203B41FA5}">
                      <a16:colId xmlns:a16="http://schemas.microsoft.com/office/drawing/2014/main" val="1330826971"/>
                    </a:ext>
                  </a:extLst>
                </a:gridCol>
                <a:gridCol w="625231">
                  <a:extLst>
                    <a:ext uri="{9D8B030D-6E8A-4147-A177-3AD203B41FA5}">
                      <a16:colId xmlns:a16="http://schemas.microsoft.com/office/drawing/2014/main" val="929274201"/>
                    </a:ext>
                  </a:extLst>
                </a:gridCol>
                <a:gridCol w="653606">
                  <a:extLst>
                    <a:ext uri="{9D8B030D-6E8A-4147-A177-3AD203B41FA5}">
                      <a16:colId xmlns:a16="http://schemas.microsoft.com/office/drawing/2014/main" val="3798778735"/>
                    </a:ext>
                  </a:extLst>
                </a:gridCol>
                <a:gridCol w="625231">
                  <a:extLst>
                    <a:ext uri="{9D8B030D-6E8A-4147-A177-3AD203B41FA5}">
                      <a16:colId xmlns:a16="http://schemas.microsoft.com/office/drawing/2014/main" val="3649415523"/>
                    </a:ext>
                  </a:extLst>
                </a:gridCol>
                <a:gridCol w="625231">
                  <a:extLst>
                    <a:ext uri="{9D8B030D-6E8A-4147-A177-3AD203B41FA5}">
                      <a16:colId xmlns:a16="http://schemas.microsoft.com/office/drawing/2014/main" val="3664640024"/>
                    </a:ext>
                  </a:extLst>
                </a:gridCol>
                <a:gridCol w="625231">
                  <a:extLst>
                    <a:ext uri="{9D8B030D-6E8A-4147-A177-3AD203B41FA5}">
                      <a16:colId xmlns:a16="http://schemas.microsoft.com/office/drawing/2014/main" val="2639264673"/>
                    </a:ext>
                  </a:extLst>
                </a:gridCol>
                <a:gridCol w="625231">
                  <a:extLst>
                    <a:ext uri="{9D8B030D-6E8A-4147-A177-3AD203B41FA5}">
                      <a16:colId xmlns:a16="http://schemas.microsoft.com/office/drawing/2014/main" val="1165486420"/>
                    </a:ext>
                  </a:extLst>
                </a:gridCol>
                <a:gridCol w="625231">
                  <a:extLst>
                    <a:ext uri="{9D8B030D-6E8A-4147-A177-3AD203B41FA5}">
                      <a16:colId xmlns:a16="http://schemas.microsoft.com/office/drawing/2014/main" val="3236486756"/>
                    </a:ext>
                  </a:extLst>
                </a:gridCol>
                <a:gridCol w="625231">
                  <a:extLst>
                    <a:ext uri="{9D8B030D-6E8A-4147-A177-3AD203B41FA5}">
                      <a16:colId xmlns:a16="http://schemas.microsoft.com/office/drawing/2014/main" val="4271827394"/>
                    </a:ext>
                  </a:extLst>
                </a:gridCol>
                <a:gridCol w="625231">
                  <a:extLst>
                    <a:ext uri="{9D8B030D-6E8A-4147-A177-3AD203B41FA5}">
                      <a16:colId xmlns:a16="http://schemas.microsoft.com/office/drawing/2014/main" val="2313799541"/>
                    </a:ext>
                  </a:extLst>
                </a:gridCol>
              </a:tblGrid>
              <a:tr h="370840">
                <a:tc>
                  <a:txBody>
                    <a:bodyPr/>
                    <a:lstStyle/>
                    <a:p>
                      <a:r>
                        <a:rPr lang="en-US" dirty="0"/>
                        <a:t>Milestone</a:t>
                      </a:r>
                    </a:p>
                  </a:txBody>
                  <a:tcPr/>
                </a:tc>
                <a:tc>
                  <a:txBody>
                    <a:bodyPr/>
                    <a:lstStyle/>
                    <a:p>
                      <a:r>
                        <a:rPr lang="en-US" dirty="0"/>
                        <a:t>Jul</a:t>
                      </a:r>
                    </a:p>
                  </a:txBody>
                  <a:tcPr/>
                </a:tc>
                <a:tc>
                  <a:txBody>
                    <a:bodyPr/>
                    <a:lstStyle/>
                    <a:p>
                      <a:r>
                        <a:rPr lang="en-US" dirty="0"/>
                        <a:t>Aug</a:t>
                      </a:r>
                    </a:p>
                  </a:txBody>
                  <a:tcPr/>
                </a:tc>
                <a:tc>
                  <a:txBody>
                    <a:bodyPr/>
                    <a:lstStyle/>
                    <a:p>
                      <a:r>
                        <a:rPr lang="en-US" dirty="0"/>
                        <a:t>Sep</a:t>
                      </a:r>
                    </a:p>
                  </a:txBody>
                  <a:tcPr/>
                </a:tc>
                <a:tc>
                  <a:txBody>
                    <a:bodyPr/>
                    <a:lstStyle/>
                    <a:p>
                      <a:r>
                        <a:rPr lang="en-US" dirty="0"/>
                        <a:t>Oct</a:t>
                      </a:r>
                    </a:p>
                  </a:txBody>
                  <a:tcPr/>
                </a:tc>
                <a:tc>
                  <a:txBody>
                    <a:bodyPr/>
                    <a:lstStyle/>
                    <a:p>
                      <a:r>
                        <a:rPr lang="en-US" dirty="0"/>
                        <a:t>Nov</a:t>
                      </a:r>
                    </a:p>
                  </a:txBody>
                  <a:tcPr/>
                </a:tc>
                <a:tc>
                  <a:txBody>
                    <a:bodyPr/>
                    <a:lstStyle/>
                    <a:p>
                      <a:r>
                        <a:rPr lang="en-US" dirty="0"/>
                        <a:t>Dec</a:t>
                      </a:r>
                    </a:p>
                  </a:txBody>
                  <a:tcPr/>
                </a:tc>
                <a:tc>
                  <a:txBody>
                    <a:bodyPr/>
                    <a:lstStyle/>
                    <a:p>
                      <a:r>
                        <a:rPr lang="en-US" dirty="0"/>
                        <a:t>Jan</a:t>
                      </a:r>
                    </a:p>
                  </a:txBody>
                  <a:tcPr/>
                </a:tc>
                <a:tc>
                  <a:txBody>
                    <a:bodyPr/>
                    <a:lstStyle/>
                    <a:p>
                      <a:r>
                        <a:rPr lang="en-US" dirty="0"/>
                        <a:t>Feb</a:t>
                      </a:r>
                    </a:p>
                  </a:txBody>
                  <a:tcPr/>
                </a:tc>
                <a:tc>
                  <a:txBody>
                    <a:bodyPr/>
                    <a:lstStyle/>
                    <a:p>
                      <a:r>
                        <a:rPr lang="en-US" dirty="0"/>
                        <a:t>Mar</a:t>
                      </a:r>
                    </a:p>
                  </a:txBody>
                  <a:tcPr/>
                </a:tc>
                <a:tc>
                  <a:txBody>
                    <a:bodyPr/>
                    <a:lstStyle/>
                    <a:p>
                      <a:r>
                        <a:rPr lang="en-US" dirty="0"/>
                        <a:t>Apr</a:t>
                      </a:r>
                    </a:p>
                  </a:txBody>
                  <a:tcPr/>
                </a:tc>
                <a:tc>
                  <a:txBody>
                    <a:bodyPr/>
                    <a:lstStyle/>
                    <a:p>
                      <a:r>
                        <a:rPr lang="en-US" dirty="0"/>
                        <a:t>May</a:t>
                      </a:r>
                    </a:p>
                  </a:txBody>
                  <a:tcPr/>
                </a:tc>
                <a:tc>
                  <a:txBody>
                    <a:bodyPr/>
                    <a:lstStyle/>
                    <a:p>
                      <a:r>
                        <a:rPr lang="en-US" dirty="0"/>
                        <a:t>Jun</a:t>
                      </a:r>
                    </a:p>
                  </a:txBody>
                  <a:tcPr/>
                </a:tc>
                <a:extLst>
                  <a:ext uri="{0D108BD9-81ED-4DB2-BD59-A6C34878D82A}">
                    <a16:rowId xmlns:a16="http://schemas.microsoft.com/office/drawing/2014/main" val="117093451"/>
                  </a:ext>
                </a:extLst>
              </a:tr>
              <a:tr h="370840">
                <a:tc>
                  <a:txBody>
                    <a:bodyPr/>
                    <a:lstStyle/>
                    <a:p>
                      <a:r>
                        <a:rPr lang="en-US" dirty="0"/>
                        <a:t>Research about topic and tasks</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56382445"/>
                  </a:ext>
                </a:extLst>
              </a:tr>
              <a:tr h="370840">
                <a:tc>
                  <a:txBody>
                    <a:bodyPr/>
                    <a:lstStyle/>
                    <a:p>
                      <a:r>
                        <a:rPr lang="en-US" dirty="0"/>
                        <a:t>Group discussion</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00081862"/>
                  </a:ext>
                </a:extLst>
              </a:tr>
              <a:tr h="370840">
                <a:tc>
                  <a:txBody>
                    <a:bodyPr/>
                    <a:lstStyle/>
                    <a:p>
                      <a:r>
                        <a:rPr lang="en-US" dirty="0"/>
                        <a:t>Technology analysis</a:t>
                      </a:r>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95192754"/>
                  </a:ext>
                </a:extLst>
              </a:tr>
              <a:tr h="370840">
                <a:tc>
                  <a:txBody>
                    <a:bodyPr/>
                    <a:lstStyle/>
                    <a:p>
                      <a:r>
                        <a:rPr lang="en-US" dirty="0"/>
                        <a:t>Resource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54790826"/>
                  </a:ext>
                </a:extLst>
              </a:tr>
              <a:tr h="370840">
                <a:tc>
                  <a:txBody>
                    <a:bodyPr/>
                    <a:lstStyle/>
                    <a:p>
                      <a:r>
                        <a:rPr lang="en-US" dirty="0"/>
                        <a:t>Topic Assessment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34423250"/>
                  </a:ext>
                </a:extLst>
              </a:tr>
              <a:tr h="370840">
                <a:tc>
                  <a:txBody>
                    <a:bodyPr/>
                    <a:lstStyle/>
                    <a:p>
                      <a:r>
                        <a:rPr lang="en-US" dirty="0"/>
                        <a:t>Hardware design and implement the code</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25997368"/>
                  </a:ext>
                </a:extLst>
              </a:tr>
              <a:tr h="370840">
                <a:tc>
                  <a:txBody>
                    <a:bodyPr/>
                    <a:lstStyle/>
                    <a:p>
                      <a:r>
                        <a:rPr lang="en-US" dirty="0"/>
                        <a:t>Project implementation phase 1</a:t>
                      </a:r>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73392887"/>
                  </a:ext>
                </a:extLst>
              </a:tr>
              <a:tr h="370840">
                <a:tc>
                  <a:txBody>
                    <a:bodyPr/>
                    <a:lstStyle/>
                    <a:p>
                      <a:r>
                        <a:rPr lang="en-US" dirty="0"/>
                        <a:t>Integration testing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02218673"/>
                  </a:ext>
                </a:extLst>
              </a:tr>
              <a:tr h="370840">
                <a:tc>
                  <a:txBody>
                    <a:bodyPr/>
                    <a:lstStyle/>
                    <a:p>
                      <a:r>
                        <a:rPr lang="en-US" dirty="0"/>
                        <a:t>Progress Presentation 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99747681"/>
                  </a:ext>
                </a:extLst>
              </a:tr>
              <a:tr h="370840">
                <a:tc>
                  <a:txBody>
                    <a:bodyPr/>
                    <a:lstStyle/>
                    <a:p>
                      <a:r>
                        <a:rPr lang="en-US" dirty="0"/>
                        <a:t>Project implementation phase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8606897"/>
                  </a:ext>
                </a:extLst>
              </a:tr>
              <a:tr h="370840">
                <a:tc>
                  <a:txBody>
                    <a:bodyPr/>
                    <a:lstStyle/>
                    <a:p>
                      <a:r>
                        <a:rPr lang="en-US" dirty="0"/>
                        <a:t>Progress presentation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16382664"/>
                  </a:ext>
                </a:extLst>
              </a:tr>
              <a:tr h="370840">
                <a:tc>
                  <a:txBody>
                    <a:bodyPr/>
                    <a:lstStyle/>
                    <a:p>
                      <a:r>
                        <a:rPr lang="en-US" dirty="0"/>
                        <a:t>Testing and evaluation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023032443"/>
                  </a:ext>
                </a:extLst>
              </a:tr>
              <a:tr h="370840">
                <a:tc>
                  <a:txBody>
                    <a:bodyPr/>
                    <a:lstStyle/>
                    <a:p>
                      <a:r>
                        <a:rPr lang="en-US" dirty="0"/>
                        <a:t>Final report and conclusion</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extLst>
                  <a:ext uri="{0D108BD9-81ED-4DB2-BD59-A6C34878D82A}">
                    <a16:rowId xmlns:a16="http://schemas.microsoft.com/office/drawing/2014/main" val="1385774031"/>
                  </a:ext>
                </a:extLst>
              </a:tr>
            </a:tbl>
          </a:graphicData>
        </a:graphic>
      </p:graphicFrame>
      <p:sp>
        <p:nvSpPr>
          <p:cNvPr id="7" name="Rectangle 6">
            <a:extLst>
              <a:ext uri="{FF2B5EF4-FFF2-40B4-BE49-F238E27FC236}">
                <a16:creationId xmlns:a16="http://schemas.microsoft.com/office/drawing/2014/main" id="{9D644A40-6B23-5D3D-6E50-6236A34CE254}"/>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1685808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all" spc="0" normalizeH="0" baseline="0" noProof="0" dirty="0">
                <a:ln>
                  <a:noFill/>
                </a:ln>
                <a:solidFill>
                  <a:prstClr val="black"/>
                </a:solidFill>
                <a:effectLst/>
                <a:uLnTx/>
                <a:uFillTx/>
                <a:latin typeface="Adobe Devanagari" pitchFamily="18" charset="0"/>
                <a:ea typeface="+mj-ea"/>
              </a:rPr>
              <a:t>Work Breakdown Structure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Rectangle 2">
            <a:extLst>
              <a:ext uri="{FF2B5EF4-FFF2-40B4-BE49-F238E27FC236}">
                <a16:creationId xmlns:a16="http://schemas.microsoft.com/office/drawing/2014/main" id="{FC7C4591-4E3A-66C8-666B-15FB0CC5C885}"/>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a:t>
            </a:r>
            <a:r>
              <a:rPr lang="en-US" sz="1800" b="1" dirty="0">
                <a:solidFill>
                  <a:schemeClr val="tx1"/>
                </a:solidFill>
              </a:rPr>
              <a:t>|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pic>
        <p:nvPicPr>
          <p:cNvPr id="4" name="Picture 3" descr="A diagram with text on it&#10;&#10;Description automatically generated with medium confidence">
            <a:extLst>
              <a:ext uri="{FF2B5EF4-FFF2-40B4-BE49-F238E27FC236}">
                <a16:creationId xmlns:a16="http://schemas.microsoft.com/office/drawing/2014/main" id="{2B78D82F-DEF1-0075-60FB-1616918B2E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74" y="1005697"/>
            <a:ext cx="11734800" cy="4846606"/>
          </a:xfrm>
          <a:prstGeom prst="rect">
            <a:avLst/>
          </a:prstGeom>
        </p:spPr>
      </p:pic>
    </p:spTree>
    <p:extLst>
      <p:ext uri="{BB962C8B-B14F-4D97-AF65-F5344CB8AC3E}">
        <p14:creationId xmlns:p14="http://schemas.microsoft.com/office/powerpoint/2010/main" val="2126717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Title 4">
            <a:extLst>
              <a:ext uri="{FF2B5EF4-FFF2-40B4-BE49-F238E27FC236}">
                <a16:creationId xmlns:a16="http://schemas.microsoft.com/office/drawing/2014/main" id="{A4C1966E-1F87-A31D-84C3-5A2CB811A343}"/>
              </a:ext>
            </a:extLst>
          </p:cNvPr>
          <p:cNvSpPr txBox="1">
            <a:spLocks/>
          </p:cNvSpPr>
          <p:nvPr/>
        </p:nvSpPr>
        <p:spPr>
          <a:xfrm>
            <a:off x="4800600" y="374362"/>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References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7" name="Rectangle 6">
            <a:extLst>
              <a:ext uri="{FF2B5EF4-FFF2-40B4-BE49-F238E27FC236}">
                <a16:creationId xmlns:a16="http://schemas.microsoft.com/office/drawing/2014/main" id="{1C69EF5B-BC35-7099-7FB7-C5EDF28EC0C1}"/>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
        <p:nvSpPr>
          <p:cNvPr id="4" name="TextBox 3">
            <a:extLst>
              <a:ext uri="{FF2B5EF4-FFF2-40B4-BE49-F238E27FC236}">
                <a16:creationId xmlns:a16="http://schemas.microsoft.com/office/drawing/2014/main" id="{12CD4B23-05B7-DAAB-4733-F67577501A9A}"/>
              </a:ext>
            </a:extLst>
          </p:cNvPr>
          <p:cNvSpPr txBox="1"/>
          <p:nvPr/>
        </p:nvSpPr>
        <p:spPr>
          <a:xfrm>
            <a:off x="685800" y="780977"/>
            <a:ext cx="11049000" cy="5597430"/>
          </a:xfrm>
          <a:prstGeom prst="rect">
            <a:avLst/>
          </a:prstGeom>
          <a:noFill/>
        </p:spPr>
        <p:txBody>
          <a:bodyPr wrap="square" rtlCol="0">
            <a:spAutoFit/>
          </a:bodyPr>
          <a:lstStyle/>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[1] "GSM and GPS-Based Vehicle Tracking System," Electronics For You, Accessed: Aug. 12, 2024. [Online]. Available: </a:t>
            </a:r>
            <a:r>
              <a:rPr lang="en-GB" sz="1500" u="sng" kern="100" dirty="0">
                <a:solidFill>
                  <a:srgbClr val="467886"/>
                </a:solidFill>
                <a:effectLst/>
                <a:latin typeface="Aptos" panose="020B0004020202020204" pitchFamily="34" charset="0"/>
                <a:ea typeface="Aptos" panose="020B0004020202020204" pitchFamily="34" charset="0"/>
                <a:cs typeface="Latha" panose="020B0604020202020204" pitchFamily="34" charset="0"/>
                <a:hlinkClick r:id="rId4"/>
              </a:rPr>
              <a:t>https://www.electronicsforu.com/electronics-projects/hardware-diy/gsm-gps-based-vehicle-tracking-system</a:t>
            </a:r>
            <a:endParaRPr lang="en-GB" sz="1500" kern="100" dirty="0">
              <a:effectLst/>
              <a:latin typeface="Aptos" panose="020B0004020202020204" pitchFamily="34" charset="0"/>
              <a:ea typeface="Aptos" panose="020B0004020202020204" pitchFamily="34" charset="0"/>
              <a:cs typeface="Latha" panose="020B0604020202020204" pitchFamily="34" charset="0"/>
            </a:endParaRP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 </a:t>
            </a: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[2] V. Kumar, "Vehicle Number Plate Detection System Using Image Processing Approach," ResearchGate, Accessed: Aug. 12, 2024. [Online]. Available: </a:t>
            </a:r>
            <a:r>
              <a:rPr lang="en-GB" sz="1500" u="sng" kern="100" dirty="0">
                <a:solidFill>
                  <a:srgbClr val="467886"/>
                </a:solidFill>
                <a:effectLst/>
                <a:latin typeface="Aptos" panose="020B0004020202020204" pitchFamily="34" charset="0"/>
                <a:ea typeface="Aptos" panose="020B0004020202020204" pitchFamily="34" charset="0"/>
                <a:cs typeface="Latha" panose="020B0604020202020204" pitchFamily="34" charset="0"/>
                <a:hlinkClick r:id="rId5"/>
              </a:rPr>
              <a:t>https://www.researchgate.net/publication/375883893_Vehicle_Number_Plate_Detection_System_Using_Image_Processing_Approach#:~:text=The%20number%20plate%20region%20in,contains%20the%20specific%20vehicle%20information</a:t>
            </a:r>
            <a:endParaRPr lang="en-GB" sz="1500" kern="100" dirty="0">
              <a:effectLst/>
              <a:latin typeface="Aptos" panose="020B0004020202020204" pitchFamily="34" charset="0"/>
              <a:ea typeface="Aptos" panose="020B0004020202020204" pitchFamily="34" charset="0"/>
              <a:cs typeface="Latha" panose="020B0604020202020204" pitchFamily="34" charset="0"/>
            </a:endParaRP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 </a:t>
            </a: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[3]S. Du, M. Ibrahim, M. Shehata, and W. </a:t>
            </a:r>
            <a:r>
              <a:rPr lang="en-GB" sz="1500" kern="100" dirty="0" err="1">
                <a:effectLst/>
                <a:latin typeface="Aptos" panose="020B0004020202020204" pitchFamily="34" charset="0"/>
                <a:ea typeface="Aptos" panose="020B0004020202020204" pitchFamily="34" charset="0"/>
                <a:cs typeface="Latha" panose="020B0604020202020204" pitchFamily="34" charset="0"/>
              </a:rPr>
              <a:t>Badawy</a:t>
            </a:r>
            <a:r>
              <a:rPr lang="en-GB" sz="1500" kern="100" dirty="0">
                <a:effectLst/>
                <a:latin typeface="Aptos" panose="020B0004020202020204" pitchFamily="34" charset="0"/>
                <a:ea typeface="Aptos" panose="020B0004020202020204" pitchFamily="34" charset="0"/>
                <a:cs typeface="Latha" panose="020B0604020202020204" pitchFamily="34" charset="0"/>
              </a:rPr>
              <a:t>, "Automatic license plate recognition (ALPR): A state-of-the-art review," in IEEE Transactions on Circuits and Systems for Video Technology, vol. 23, no. 2, pp. 311-325, Feb. 2013, </a:t>
            </a:r>
            <a:r>
              <a:rPr lang="en-GB" sz="1500" kern="100" dirty="0" err="1">
                <a:effectLst/>
                <a:latin typeface="Aptos" panose="020B0004020202020204" pitchFamily="34" charset="0"/>
                <a:ea typeface="Aptos" panose="020B0004020202020204" pitchFamily="34" charset="0"/>
                <a:cs typeface="Latha" panose="020B0604020202020204" pitchFamily="34" charset="0"/>
              </a:rPr>
              <a:t>doi</a:t>
            </a:r>
            <a:r>
              <a:rPr lang="en-GB" sz="1500" kern="100" dirty="0">
                <a:effectLst/>
                <a:latin typeface="Aptos" panose="020B0004020202020204" pitchFamily="34" charset="0"/>
                <a:ea typeface="Aptos" panose="020B0004020202020204" pitchFamily="34" charset="0"/>
                <a:cs typeface="Latha" panose="020B0604020202020204" pitchFamily="34" charset="0"/>
              </a:rPr>
              <a:t>: 10.1109/TCSVT.2012.2203741. [Online]. Available: </a:t>
            </a:r>
            <a:r>
              <a:rPr lang="en-GB" sz="1500" u="sng" kern="100" dirty="0">
                <a:solidFill>
                  <a:srgbClr val="467886"/>
                </a:solidFill>
                <a:effectLst/>
                <a:latin typeface="Aptos" panose="020B0004020202020204" pitchFamily="34" charset="0"/>
                <a:ea typeface="Aptos" panose="020B0004020202020204" pitchFamily="34" charset="0"/>
                <a:cs typeface="Latha" panose="020B0604020202020204" pitchFamily="34" charset="0"/>
                <a:hlinkClick r:id="rId6"/>
              </a:rPr>
              <a:t>https://ieeexplore.ieee.org/document/6143420</a:t>
            </a:r>
            <a:endParaRPr lang="en-GB" sz="1500" kern="100" dirty="0">
              <a:effectLst/>
              <a:latin typeface="Aptos" panose="020B0004020202020204" pitchFamily="34" charset="0"/>
              <a:ea typeface="Aptos" panose="020B0004020202020204" pitchFamily="34" charset="0"/>
              <a:cs typeface="Latha" panose="020B0604020202020204" pitchFamily="34" charset="0"/>
            </a:endParaRP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 </a:t>
            </a: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[4]"Places API Overview," Google Maps Documentation, Accessed: Aug. 12, 2024. [Online]. Available: </a:t>
            </a:r>
            <a:r>
              <a:rPr lang="en-GB" sz="1500" u="sng" kern="100" dirty="0">
                <a:solidFill>
                  <a:srgbClr val="467886"/>
                </a:solidFill>
                <a:effectLst/>
                <a:latin typeface="Aptos" panose="020B0004020202020204" pitchFamily="34" charset="0"/>
                <a:ea typeface="Aptos" panose="020B0004020202020204" pitchFamily="34" charset="0"/>
                <a:cs typeface="Latha" panose="020B0604020202020204" pitchFamily="34" charset="0"/>
                <a:hlinkClick r:id="rId7"/>
              </a:rPr>
              <a:t>https://developers.google.com/maps/documentation/places/web-service/overview</a:t>
            </a:r>
            <a:endParaRPr lang="en-GB" sz="1500" kern="100" dirty="0">
              <a:effectLst/>
              <a:latin typeface="Aptos" panose="020B0004020202020204" pitchFamily="34" charset="0"/>
              <a:ea typeface="Aptos" panose="020B0004020202020204" pitchFamily="34" charset="0"/>
              <a:cs typeface="Latha" panose="020B0604020202020204" pitchFamily="34" charset="0"/>
            </a:endParaRP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 </a:t>
            </a: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[5]"Notifications: Track Your Vehicle with Ease," GPS-Trace Blog, Accessed: Aug. 12, 2024. [Online]. Available: </a:t>
            </a:r>
            <a:r>
              <a:rPr lang="en-GB" sz="1500" u="sng" kern="100" dirty="0">
                <a:solidFill>
                  <a:srgbClr val="467886"/>
                </a:solidFill>
                <a:effectLst/>
                <a:latin typeface="Aptos" panose="020B0004020202020204" pitchFamily="34" charset="0"/>
                <a:ea typeface="Aptos" panose="020B0004020202020204" pitchFamily="34" charset="0"/>
                <a:cs typeface="Latha" panose="020B0604020202020204" pitchFamily="34" charset="0"/>
                <a:hlinkClick r:id="rId8"/>
              </a:rPr>
              <a:t>https://gps-trace.com/en/blog/notifications-track-your-vehicle-with-ease#:~:text=Geofence%20alerts%20allow%20you%20to,of%20or%20into%20those%20boundaries.&amp;text=They%20make%20it%20clear%20if,with%20which%20it%20is%20used.&amp;text=Trip%20notifications%20can%20be%20used,start%2Fend%20of%20a%20trip</a:t>
            </a:r>
            <a:endParaRPr lang="en-GB" sz="1500" kern="100" dirty="0">
              <a:effectLst/>
              <a:latin typeface="Aptos" panose="020B0004020202020204" pitchFamily="34" charset="0"/>
              <a:ea typeface="Aptos" panose="020B0004020202020204" pitchFamily="34" charset="0"/>
              <a:cs typeface="Latha" panose="020B0604020202020204" pitchFamily="34" charset="0"/>
            </a:endParaRPr>
          </a:p>
        </p:txBody>
      </p:sp>
    </p:spTree>
    <p:extLst>
      <p:ext uri="{BB962C8B-B14F-4D97-AF65-F5344CB8AC3E}">
        <p14:creationId xmlns:p14="http://schemas.microsoft.com/office/powerpoint/2010/main" val="1223947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84250" y="3810000"/>
            <a:ext cx="11207750" cy="2852737"/>
          </a:xfrm>
        </p:spPr>
        <p:txBody>
          <a:bodyPr/>
          <a:lstStyle/>
          <a:p>
            <a:r>
              <a:rPr lang="en-US" sz="4000" b="1" dirty="0"/>
              <a:t>IT21192050</a:t>
            </a:r>
            <a:r>
              <a:rPr lang="en-US" b="1" dirty="0"/>
              <a:t> |</a:t>
            </a:r>
            <a:r>
              <a:rPr lang="en-US" sz="4000" b="1" dirty="0" err="1"/>
              <a:t>Rajapaksha</a:t>
            </a:r>
            <a:r>
              <a:rPr lang="en-US" sz="4000" b="1" dirty="0"/>
              <a:t> R.L.H.P.</a:t>
            </a:r>
            <a:br>
              <a:rPr lang="en-US" sz="4000" b="1" dirty="0"/>
            </a:br>
            <a:endParaRPr lang="en-US" b="1"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84250" y="3454154"/>
            <a:ext cx="10363200" cy="1500187"/>
          </a:xfrm>
        </p:spPr>
        <p:txBody>
          <a:bodyPr/>
          <a:lstStyle/>
          <a:p>
            <a:r>
              <a:rPr lang="en-US" dirty="0">
                <a:solidFill>
                  <a:schemeClr val="tx1">
                    <a:lumMod val="65000"/>
                    <a:lumOff val="35000"/>
                  </a:schemeClr>
                </a:solidFill>
              </a:rPr>
              <a:t>BSc (Hons) Degree in Information Technology ( specialization in Information Technology )</a:t>
            </a:r>
          </a:p>
        </p:txBody>
      </p:sp>
      <p:sp>
        <p:nvSpPr>
          <p:cNvPr id="2" name="Freeform 9">
            <a:extLst>
              <a:ext uri="{FF2B5EF4-FFF2-40B4-BE49-F238E27FC236}">
                <a16:creationId xmlns:a16="http://schemas.microsoft.com/office/drawing/2014/main" id="{5AE5A594-F41B-A204-74AE-EA8DFA7ED4E1}"/>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BAF1142E-2F47-D02E-D08E-9ED11BCC76DD}"/>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8" name="Picture 7" descr="A person sitting on a bench&#10;&#10;Description automatically generated">
            <a:extLst>
              <a:ext uri="{FF2B5EF4-FFF2-40B4-BE49-F238E27FC236}">
                <a16:creationId xmlns:a16="http://schemas.microsoft.com/office/drawing/2014/main" id="{36AAA254-0BF5-EF70-F52F-E051C5F281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5909" y="2031496"/>
            <a:ext cx="2669416" cy="2997704"/>
          </a:xfrm>
          <a:prstGeom prst="rect">
            <a:avLst/>
          </a:prstGeom>
          <a:effectLst>
            <a:outerShdw blurRad="254000" dist="127000" dir="5400000" algn="ctr" rotWithShape="0">
              <a:srgbClr val="000000">
                <a:alpha val="70000"/>
              </a:srgbClr>
            </a:outerShdw>
          </a:effectLst>
        </p:spPr>
      </p:pic>
      <p:sp>
        <p:nvSpPr>
          <p:cNvPr id="4" name="Rectangle 3">
            <a:extLst>
              <a:ext uri="{FF2B5EF4-FFF2-40B4-BE49-F238E27FC236}">
                <a16:creationId xmlns:a16="http://schemas.microsoft.com/office/drawing/2014/main" id="{3D4E2AA7-B7CD-19DB-6548-CE83B7A4D413}"/>
              </a:ext>
            </a:extLst>
          </p:cNvPr>
          <p:cNvSpPr/>
          <p:nvPr/>
        </p:nvSpPr>
        <p:spPr>
          <a:xfrm>
            <a:off x="2667000" y="6553200"/>
            <a:ext cx="5638800" cy="3048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D9AC845-4714-6EE0-97DA-E03923A71A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194394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4.81481E-6 L 0.37331 -0.26273 " pathEditMode="relative" rAng="0" ptsTypes="AA">
                                      <p:cBhvr>
                                        <p:cTn id="6" dur="2000" fill="hold"/>
                                        <p:tgtEl>
                                          <p:spTgt spid="8"/>
                                        </p:tgtEl>
                                        <p:attrNameLst>
                                          <p:attrName>ppt_x</p:attrName>
                                          <p:attrName>ppt_y</p:attrName>
                                        </p:attrNameLst>
                                      </p:cBhvr>
                                      <p:rCtr x="18659" y="-13148"/>
                                    </p:animMotion>
                                  </p:childTnLst>
                                </p:cTn>
                              </p:par>
                              <p:par>
                                <p:cTn id="7" presetID="42" presetClass="entr" presetSubtype="0" fill="hold" grpId="0" nodeType="withEffect">
                                  <p:stCondLst>
                                    <p:cond delay="5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100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3" name="Picture 2">
            <a:extLst>
              <a:ext uri="{FF2B5EF4-FFF2-40B4-BE49-F238E27FC236}">
                <a16:creationId xmlns:a16="http://schemas.microsoft.com/office/drawing/2014/main" id="{3321BAD2-EF9A-EF5C-3E62-4FA3FAA9ACF5}"/>
              </a:ext>
            </a:extLst>
          </p:cNvPr>
          <p:cNvPicPr>
            <a:picLocks noChangeAspect="1"/>
          </p:cNvPicPr>
          <p:nvPr/>
        </p:nvPicPr>
        <p:blipFill>
          <a:blip r:embed="rId2"/>
          <a:stretch>
            <a:fillRect/>
          </a:stretch>
        </p:blipFill>
        <p:spPr>
          <a:xfrm>
            <a:off x="3581400" y="272009"/>
            <a:ext cx="10614056" cy="1481456"/>
          </a:xfrm>
          <a:prstGeom prst="rect">
            <a:avLst/>
          </a:prstGeom>
        </p:spPr>
      </p:pic>
      <p:sp>
        <p:nvSpPr>
          <p:cNvPr id="5" name="Title 4">
            <a:extLst>
              <a:ext uri="{FF2B5EF4-FFF2-40B4-BE49-F238E27FC236}">
                <a16:creationId xmlns:a16="http://schemas.microsoft.com/office/drawing/2014/main" id="{FD3A4280-638D-3AC8-8F00-B40FFA03504F}"/>
              </a:ext>
            </a:extLst>
          </p:cNvPr>
          <p:cNvSpPr txBox="1">
            <a:spLocks/>
          </p:cNvSpPr>
          <p:nvPr/>
        </p:nvSpPr>
        <p:spPr>
          <a:xfrm>
            <a:off x="762000" y="1300719"/>
            <a:ext cx="10363200" cy="1362075"/>
          </a:xfrm>
          <a:prstGeom prst="rect">
            <a:avLst/>
          </a:prstGeom>
        </p:spPr>
        <p:txBody>
          <a:bodyPr vert="horz" lIns="91440" tIns="45720" rIns="91440" bIns="45720" rtlCol="0" anchor="t">
            <a:normAutofit fontScale="600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BACKGROUND</a:t>
            </a: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TextBox 5">
            <a:extLst>
              <a:ext uri="{FF2B5EF4-FFF2-40B4-BE49-F238E27FC236}">
                <a16:creationId xmlns:a16="http://schemas.microsoft.com/office/drawing/2014/main" id="{94620590-1124-9B11-A1F5-CB862F57D8A6}"/>
              </a:ext>
            </a:extLst>
          </p:cNvPr>
          <p:cNvSpPr txBox="1"/>
          <p:nvPr/>
        </p:nvSpPr>
        <p:spPr>
          <a:xfrm>
            <a:off x="15658" y="1884595"/>
            <a:ext cx="10896600" cy="3682034"/>
          </a:xfrm>
          <a:prstGeom prst="rect">
            <a:avLst/>
          </a:prstGeom>
          <a:noFill/>
        </p:spPr>
        <p:txBody>
          <a:bodyPr wrap="square" rtlCol="0">
            <a:spAutoFit/>
          </a:bodyPr>
          <a:lstStyle/>
          <a:p>
            <a:pPr marL="800100" marR="0" indent="-342900">
              <a:lnSpc>
                <a:spcPct val="107000"/>
              </a:lnSpc>
              <a:spcBef>
                <a:spcPts val="0"/>
              </a:spcBef>
              <a:spcAft>
                <a:spcPts val="0"/>
              </a:spcAft>
              <a:buFont typeface="Wingdings" panose="05000000000000000000" pitchFamily="2" charset="2"/>
              <a:buChar char="Ø"/>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Due to competition among buses, terrible accidents occur.       </a:t>
            </a:r>
          </a:p>
          <a:p>
            <a:pPr marL="457200" marR="0">
              <a:lnSpc>
                <a:spcPct val="107000"/>
              </a:lnSpc>
              <a:spcBef>
                <a:spcPts val="0"/>
              </a:spcBef>
              <a:spcAft>
                <a:spcPts val="0"/>
              </a:spcAft>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       A 2022 survey in Sri Lanka on bus accidents shows</a:t>
            </a:r>
          </a:p>
          <a:p>
            <a:pPr marL="457200" marR="0">
              <a:lnSpc>
                <a:spcPct val="107000"/>
              </a:lnSpc>
              <a:spcBef>
                <a:spcPts val="0"/>
              </a:spcBef>
              <a:spcAft>
                <a:spcPts val="0"/>
              </a:spcAft>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          Fatal accidents involving private buses: 172 [1]</a:t>
            </a:r>
          </a:p>
          <a:p>
            <a:pPr marL="457200" marR="0">
              <a:lnSpc>
                <a:spcPct val="107000"/>
              </a:lnSpc>
              <a:spcBef>
                <a:spcPts val="0"/>
              </a:spcBef>
              <a:spcAft>
                <a:spcPts val="800"/>
              </a:spcAft>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          Fatal accidents involving SLTB buses: 63 [1]</a:t>
            </a:r>
          </a:p>
          <a:p>
            <a:pPr marL="800100" lvl="1" indent="-342900">
              <a:lnSpc>
                <a:spcPct val="107000"/>
              </a:lnSpc>
              <a:buFont typeface="Wingdings" panose="05000000000000000000" pitchFamily="2" charset="2"/>
              <a:buChar char="Ø"/>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Passengers' ability to reach their destination comfortably. </a:t>
            </a:r>
          </a:p>
          <a:p>
            <a:pPr marL="914400" marR="0">
              <a:lnSpc>
                <a:spcPct val="107000"/>
              </a:lnSpc>
              <a:spcBef>
                <a:spcPts val="0"/>
              </a:spcBef>
              <a:spcAft>
                <a:spcPts val="800"/>
              </a:spcAft>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       When public transport is not comfortable, many people prefer to travel by their own 	    	vehicles.</a:t>
            </a:r>
          </a:p>
          <a:p>
            <a:pPr marL="800100" lvl="1" indent="-342900">
              <a:lnSpc>
                <a:spcPct val="107000"/>
              </a:lnSpc>
              <a:buFont typeface="Wingdings" panose="05000000000000000000" pitchFamily="2" charset="2"/>
              <a:buChar char="Ø"/>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Avoid missing the waiting bus.</a:t>
            </a:r>
          </a:p>
          <a:p>
            <a:pPr marL="914400" marR="0">
              <a:lnSpc>
                <a:spcPct val="107000"/>
              </a:lnSpc>
              <a:spcBef>
                <a:spcPts val="0"/>
              </a:spcBef>
              <a:spcAft>
                <a:spcPts val="800"/>
              </a:spcAft>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        When a waiting bus is missed, the passenger's time is wasted.</a:t>
            </a:r>
          </a:p>
          <a:p>
            <a:pPr marL="457200" marR="0">
              <a:lnSpc>
                <a:spcPct val="107000"/>
              </a:lnSpc>
              <a:spcBef>
                <a:spcPts val="0"/>
              </a:spcBef>
              <a:spcAft>
                <a:spcPts val="0"/>
              </a:spcAft>
            </a:pPr>
            <a:endParaRPr lang="en-US" sz="2000" kern="100" dirty="0">
              <a:effectLst/>
              <a:latin typeface="Aptos" panose="020B0004020202020204" pitchFamily="34" charset="0"/>
              <a:ea typeface="Aptos" panose="020B0004020202020204" pitchFamily="34" charset="0"/>
              <a:cs typeface="Iskoola Pota" panose="020B0502040204020203" pitchFamily="34" charset="0"/>
            </a:endParaRPr>
          </a:p>
        </p:txBody>
      </p:sp>
      <p:sp>
        <p:nvSpPr>
          <p:cNvPr id="2" name="Freeform 9">
            <a:extLst>
              <a:ext uri="{FF2B5EF4-FFF2-40B4-BE49-F238E27FC236}">
                <a16:creationId xmlns:a16="http://schemas.microsoft.com/office/drawing/2014/main" id="{FE87AF71-A157-F42B-AE57-3F15740F5FB0}"/>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10">
            <a:extLst>
              <a:ext uri="{FF2B5EF4-FFF2-40B4-BE49-F238E27FC236}">
                <a16:creationId xmlns:a16="http://schemas.microsoft.com/office/drawing/2014/main" id="{FE794F0B-D875-4BAA-8E29-8CD880B4AED7}"/>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11" name="Picture 10" descr="A red bus with a black background">
            <a:extLst>
              <a:ext uri="{FF2B5EF4-FFF2-40B4-BE49-F238E27FC236}">
                <a16:creationId xmlns:a16="http://schemas.microsoft.com/office/drawing/2014/main" id="{3684A046-8D11-3A13-870B-143B35AAB0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3061661"/>
            <a:ext cx="5429990" cy="3257994"/>
          </a:xfrm>
          <a:prstGeom prst="rect">
            <a:avLst/>
          </a:prstGeom>
        </p:spPr>
      </p:pic>
    </p:spTree>
    <p:extLst>
      <p:ext uri="{BB962C8B-B14F-4D97-AF65-F5344CB8AC3E}">
        <p14:creationId xmlns:p14="http://schemas.microsoft.com/office/powerpoint/2010/main" val="13777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7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35" presetClass="path" presetSubtype="0" accel="50000" decel="50000" fill="hold" nodeType="withEffect">
                                  <p:stCondLst>
                                    <p:cond delay="750"/>
                                  </p:stCondLst>
                                  <p:childTnLst>
                                    <p:animMotion origin="layout" path="M 2.22045E-16 2.22222E-6 L -0.34766 0.0706 " pathEditMode="relative" rAng="0" ptsTypes="AA">
                                      <p:cBhvr>
                                        <p:cTn id="21" dur="2000" fill="hold"/>
                                        <p:tgtEl>
                                          <p:spTgt spid="11"/>
                                        </p:tgtEl>
                                        <p:attrNameLst>
                                          <p:attrName>ppt_x</p:attrName>
                                          <p:attrName>ppt_y</p:attrName>
                                        </p:attrNameLst>
                                      </p:cBhvr>
                                      <p:rCtr x="-17188" y="38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gradFill flip="none" rotWithShape="1">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7" name="Picture 6">
            <a:extLst>
              <a:ext uri="{FF2B5EF4-FFF2-40B4-BE49-F238E27FC236}">
                <a16:creationId xmlns:a16="http://schemas.microsoft.com/office/drawing/2014/main" id="{6F032B79-DB79-48E8-8BCB-4C13A769BF50}"/>
              </a:ext>
            </a:extLst>
          </p:cNvPr>
          <p:cNvPicPr>
            <a:picLocks noChangeAspect="1"/>
          </p:cNvPicPr>
          <p:nvPr/>
        </p:nvPicPr>
        <p:blipFill>
          <a:blip r:embed="rId4"/>
          <a:stretch>
            <a:fillRect/>
          </a:stretch>
        </p:blipFill>
        <p:spPr>
          <a:xfrm>
            <a:off x="4648200" y="225486"/>
            <a:ext cx="10553091" cy="1450974"/>
          </a:xfrm>
          <a:prstGeom prst="rect">
            <a:avLst/>
          </a:prstGeom>
        </p:spPr>
      </p:pic>
      <p:sp>
        <p:nvSpPr>
          <p:cNvPr id="8" name="Rectangle 7">
            <a:extLst>
              <a:ext uri="{FF2B5EF4-FFF2-40B4-BE49-F238E27FC236}">
                <a16:creationId xmlns:a16="http://schemas.microsoft.com/office/drawing/2014/main" id="{CFBC0265-465C-1348-F553-4BF7FBA13024}"/>
              </a:ext>
            </a:extLst>
          </p:cNvPr>
          <p:cNvSpPr/>
          <p:nvPr/>
        </p:nvSpPr>
        <p:spPr>
          <a:xfrm>
            <a:off x="381000" y="1071915"/>
            <a:ext cx="4953000" cy="5157435"/>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DECA891-2D18-A185-8C8F-569636F11CCE}"/>
              </a:ext>
            </a:extLst>
          </p:cNvPr>
          <p:cNvSpPr txBox="1"/>
          <p:nvPr/>
        </p:nvSpPr>
        <p:spPr>
          <a:xfrm>
            <a:off x="5638800" y="1276350"/>
            <a:ext cx="3657600" cy="400110"/>
          </a:xfrm>
          <a:prstGeom prst="rect">
            <a:avLst/>
          </a:prstGeom>
          <a:noFill/>
        </p:spPr>
        <p:txBody>
          <a:bodyPr wrap="square" rtlCol="0">
            <a:spAutoFit/>
          </a:bodyPr>
          <a:lstStyle/>
          <a:p>
            <a:r>
              <a:rPr lang="en-US" sz="2000" b="1" dirty="0"/>
              <a:t>Comparison Chart</a:t>
            </a:r>
          </a:p>
        </p:txBody>
      </p:sp>
      <p:sp>
        <p:nvSpPr>
          <p:cNvPr id="10" name="TextBox 9">
            <a:extLst>
              <a:ext uri="{FF2B5EF4-FFF2-40B4-BE49-F238E27FC236}">
                <a16:creationId xmlns:a16="http://schemas.microsoft.com/office/drawing/2014/main" id="{609E6FC2-373E-48DE-C5F4-1349EFE456A8}"/>
              </a:ext>
            </a:extLst>
          </p:cNvPr>
          <p:cNvSpPr txBox="1"/>
          <p:nvPr/>
        </p:nvSpPr>
        <p:spPr>
          <a:xfrm>
            <a:off x="609600" y="1524000"/>
            <a:ext cx="4495800" cy="4102213"/>
          </a:xfrm>
          <a:prstGeom prst="rect">
            <a:avLst/>
          </a:prstGeom>
          <a:noFill/>
        </p:spPr>
        <p:txBody>
          <a:bodyPr wrap="square" rtlCol="0">
            <a:spAutoFit/>
          </a:bodyPr>
          <a:lstStyle/>
          <a:p>
            <a:pPr>
              <a:lnSpc>
                <a:spcPct val="107000"/>
              </a:lnSpc>
              <a:spcAft>
                <a:spcPts val="800"/>
              </a:spcAft>
              <a:tabLst>
                <a:tab pos="3581400" algn="l"/>
              </a:tabLst>
            </a:pPr>
            <a:r>
              <a:rPr lang="en-US" sz="1600" kern="100" dirty="0">
                <a:effectLst/>
                <a:latin typeface="Aptos" panose="020B0004020202020204" pitchFamily="34" charset="0"/>
                <a:ea typeface="Aptos" panose="020B0004020202020204" pitchFamily="34" charset="0"/>
                <a:cs typeface="Arial Unicode MS"/>
              </a:rPr>
              <a:t>Research A -    </a:t>
            </a:r>
            <a:r>
              <a:rPr lang="en-US" sz="1600" kern="100" dirty="0">
                <a:effectLst/>
                <a:latin typeface="Aptos" panose="020B0004020202020204" pitchFamily="34" charset="0"/>
                <a:ea typeface="Aptos" panose="020B0004020202020204" pitchFamily="34" charset="0"/>
                <a:cs typeface="Iskoola Pota" panose="020B0502040204020203" pitchFamily="34" charset="0"/>
              </a:rPr>
              <a:t>IoT-based bus monitoring system using a mobile app for real-time tracking of bus location, seat availability, and passenger activities, enhancing service efficiency and management.</a:t>
            </a:r>
          </a:p>
          <a:p>
            <a:pPr marL="0" marR="0">
              <a:lnSpc>
                <a:spcPct val="107000"/>
              </a:lnSpc>
              <a:spcBef>
                <a:spcPts val="0"/>
              </a:spcBef>
              <a:spcAft>
                <a:spcPts val="800"/>
              </a:spcAft>
              <a:tabLst>
                <a:tab pos="3581400" algn="l"/>
              </a:tabLst>
            </a:pPr>
            <a:r>
              <a:rPr lang="en-US" sz="1600" kern="100" dirty="0">
                <a:effectLst/>
                <a:latin typeface="Aptos" panose="020B0004020202020204" pitchFamily="34" charset="0"/>
                <a:ea typeface="Aptos" panose="020B0004020202020204" pitchFamily="34" charset="0"/>
                <a:cs typeface="Arial Unicode MS"/>
              </a:rPr>
              <a:t>Research B -  IoT-based system improves Sri Lanka's public transport with real-time bus tracking, automated ticketing, and smart card authentication for enhanced service efficiency.</a:t>
            </a:r>
          </a:p>
          <a:p>
            <a:pPr marL="0" marR="0">
              <a:lnSpc>
                <a:spcPct val="107000"/>
              </a:lnSpc>
              <a:spcBef>
                <a:spcPts val="0"/>
              </a:spcBef>
              <a:spcAft>
                <a:spcPts val="800"/>
              </a:spcAft>
              <a:tabLst>
                <a:tab pos="3581400" algn="l"/>
              </a:tabLst>
            </a:pPr>
            <a:r>
              <a:rPr lang="en-US" sz="1600" kern="100" dirty="0">
                <a:effectLst/>
                <a:latin typeface="Aptos" panose="020B0004020202020204" pitchFamily="34" charset="0"/>
                <a:ea typeface="Aptos" panose="020B0004020202020204" pitchFamily="34" charset="0"/>
                <a:cs typeface="Arial Unicode MS"/>
              </a:rPr>
              <a:t>Research C-  IoT-based GPS vehicle tracking and theft detection system using Google Cloud IoT Core and Firebase for real-time location monitoring and theft alerts via a web interface.</a:t>
            </a:r>
          </a:p>
          <a:p>
            <a:endParaRPr lang="en-US" dirty="0"/>
          </a:p>
        </p:txBody>
      </p:sp>
      <p:graphicFrame>
        <p:nvGraphicFramePr>
          <p:cNvPr id="11" name="Table 10">
            <a:extLst>
              <a:ext uri="{FF2B5EF4-FFF2-40B4-BE49-F238E27FC236}">
                <a16:creationId xmlns:a16="http://schemas.microsoft.com/office/drawing/2014/main" id="{4ABC3658-B386-8EB3-A87A-D629E7A2DE41}"/>
              </a:ext>
            </a:extLst>
          </p:cNvPr>
          <p:cNvGraphicFramePr>
            <a:graphicFrameLocks noGrp="1"/>
          </p:cNvGraphicFramePr>
          <p:nvPr>
            <p:extLst>
              <p:ext uri="{D42A27DB-BD31-4B8C-83A1-F6EECF244321}">
                <p14:modId xmlns:p14="http://schemas.microsoft.com/office/powerpoint/2010/main" val="2869516714"/>
              </p:ext>
            </p:extLst>
          </p:nvPr>
        </p:nvGraphicFramePr>
        <p:xfrm>
          <a:off x="5675050" y="2054828"/>
          <a:ext cx="6288350" cy="2861186"/>
        </p:xfrm>
        <a:graphic>
          <a:graphicData uri="http://schemas.openxmlformats.org/drawingml/2006/table">
            <a:tbl>
              <a:tblPr firstRow="1" firstCol="1" bandRow="1">
                <a:tableStyleId>{5C22544A-7EE6-4342-B048-85BDC9FD1C3A}</a:tableStyleId>
              </a:tblPr>
              <a:tblGrid>
                <a:gridCol w="1123617">
                  <a:extLst>
                    <a:ext uri="{9D8B030D-6E8A-4147-A177-3AD203B41FA5}">
                      <a16:colId xmlns:a16="http://schemas.microsoft.com/office/drawing/2014/main" val="2065579731"/>
                    </a:ext>
                  </a:extLst>
                </a:gridCol>
                <a:gridCol w="1098509">
                  <a:extLst>
                    <a:ext uri="{9D8B030D-6E8A-4147-A177-3AD203B41FA5}">
                      <a16:colId xmlns:a16="http://schemas.microsoft.com/office/drawing/2014/main" val="3314728143"/>
                    </a:ext>
                  </a:extLst>
                </a:gridCol>
                <a:gridCol w="1124314">
                  <a:extLst>
                    <a:ext uri="{9D8B030D-6E8A-4147-A177-3AD203B41FA5}">
                      <a16:colId xmlns:a16="http://schemas.microsoft.com/office/drawing/2014/main" val="2192932709"/>
                    </a:ext>
                  </a:extLst>
                </a:gridCol>
                <a:gridCol w="1123617">
                  <a:extLst>
                    <a:ext uri="{9D8B030D-6E8A-4147-A177-3AD203B41FA5}">
                      <a16:colId xmlns:a16="http://schemas.microsoft.com/office/drawing/2014/main" val="1501181853"/>
                    </a:ext>
                  </a:extLst>
                </a:gridCol>
                <a:gridCol w="979939">
                  <a:extLst>
                    <a:ext uri="{9D8B030D-6E8A-4147-A177-3AD203B41FA5}">
                      <a16:colId xmlns:a16="http://schemas.microsoft.com/office/drawing/2014/main" val="2435533409"/>
                    </a:ext>
                  </a:extLst>
                </a:gridCol>
                <a:gridCol w="838354">
                  <a:extLst>
                    <a:ext uri="{9D8B030D-6E8A-4147-A177-3AD203B41FA5}">
                      <a16:colId xmlns:a16="http://schemas.microsoft.com/office/drawing/2014/main" val="2468215627"/>
                    </a:ext>
                  </a:extLst>
                </a:gridCol>
              </a:tblGrid>
              <a:tr h="1526572">
                <a:tc>
                  <a:txBody>
                    <a:bodyPr/>
                    <a:lstStyle/>
                    <a:p>
                      <a:pPr marL="0" marR="0">
                        <a:lnSpc>
                          <a:spcPct val="107000"/>
                        </a:lnSpc>
                        <a:spcBef>
                          <a:spcPts val="0"/>
                        </a:spcBef>
                        <a:spcAft>
                          <a:spcPts val="0"/>
                        </a:spcAft>
                        <a:tabLst>
                          <a:tab pos="3581400" algn="l"/>
                        </a:tabLst>
                      </a:pPr>
                      <a:r>
                        <a:rPr lang="en-US" sz="1100" kern="100">
                          <a:effectLst/>
                        </a:rPr>
                        <a:t>Application Reference</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a:effectLst/>
                        </a:rPr>
                        <a:t>Displaying the distance between a bus and the bus in front of it.</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a:effectLst/>
                        </a:rPr>
                        <a:t>Displaying the passengers boarding from the next stop.</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a:effectLst/>
                        </a:rPr>
                        <a:t>Passengers can get an idea about the seat availability of the bus.</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a:effectLst/>
                        </a:rPr>
                        <a:t>Use MQTT for pass the data</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a:effectLst/>
                        </a:rPr>
                        <a:t>Connect the IoT device to the internet using a GSM/GPRS module.</a:t>
                      </a:r>
                    </a:p>
                    <a:p>
                      <a:pPr marL="0" marR="0">
                        <a:lnSpc>
                          <a:spcPct val="107000"/>
                        </a:lnSpc>
                        <a:spcBef>
                          <a:spcPts val="0"/>
                        </a:spcBef>
                        <a:spcAft>
                          <a:spcPts val="0"/>
                        </a:spcAft>
                        <a:tabLst>
                          <a:tab pos="3581400" algn="l"/>
                        </a:tabLst>
                      </a:pPr>
                      <a:r>
                        <a:rPr lang="en-US" sz="1100" kern="100">
                          <a:effectLst/>
                        </a:rPr>
                        <a:t> </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extLst>
                  <a:ext uri="{0D108BD9-81ED-4DB2-BD59-A6C34878D82A}">
                    <a16:rowId xmlns:a16="http://schemas.microsoft.com/office/drawing/2014/main" val="2410912186"/>
                  </a:ext>
                </a:extLst>
              </a:tr>
              <a:tr h="300768">
                <a:tc>
                  <a:txBody>
                    <a:bodyPr/>
                    <a:lstStyle/>
                    <a:p>
                      <a:pPr marL="0" marR="0">
                        <a:lnSpc>
                          <a:spcPct val="107000"/>
                        </a:lnSpc>
                        <a:spcBef>
                          <a:spcPts val="0"/>
                        </a:spcBef>
                        <a:spcAft>
                          <a:spcPts val="0"/>
                        </a:spcAft>
                        <a:tabLst>
                          <a:tab pos="3581400" algn="l"/>
                        </a:tabLst>
                      </a:pPr>
                      <a:r>
                        <a:rPr lang="en-US" sz="1100" kern="100">
                          <a:effectLst/>
                        </a:rPr>
                        <a:t>Research A</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extLst>
                  <a:ext uri="{0D108BD9-81ED-4DB2-BD59-A6C34878D82A}">
                    <a16:rowId xmlns:a16="http://schemas.microsoft.com/office/drawing/2014/main" val="3145822110"/>
                  </a:ext>
                </a:extLst>
              </a:tr>
              <a:tr h="304800">
                <a:tc>
                  <a:txBody>
                    <a:bodyPr/>
                    <a:lstStyle/>
                    <a:p>
                      <a:pPr marL="0" marR="0">
                        <a:lnSpc>
                          <a:spcPct val="107000"/>
                        </a:lnSpc>
                        <a:spcBef>
                          <a:spcPts val="0"/>
                        </a:spcBef>
                        <a:spcAft>
                          <a:spcPts val="0"/>
                        </a:spcAft>
                        <a:tabLst>
                          <a:tab pos="3581400" algn="l"/>
                        </a:tabLst>
                      </a:pPr>
                      <a:r>
                        <a:rPr lang="en-US" sz="1100" kern="100">
                          <a:effectLst/>
                        </a:rPr>
                        <a:t>Research B</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extLst>
                  <a:ext uri="{0D108BD9-81ED-4DB2-BD59-A6C34878D82A}">
                    <a16:rowId xmlns:a16="http://schemas.microsoft.com/office/drawing/2014/main" val="2053978591"/>
                  </a:ext>
                </a:extLst>
              </a:tr>
              <a:tr h="304800">
                <a:tc>
                  <a:txBody>
                    <a:bodyPr/>
                    <a:lstStyle/>
                    <a:p>
                      <a:pPr marL="0" marR="0">
                        <a:lnSpc>
                          <a:spcPct val="107000"/>
                        </a:lnSpc>
                        <a:spcBef>
                          <a:spcPts val="0"/>
                        </a:spcBef>
                        <a:spcAft>
                          <a:spcPts val="0"/>
                        </a:spcAft>
                        <a:tabLst>
                          <a:tab pos="3581400" algn="l"/>
                        </a:tabLst>
                      </a:pPr>
                      <a:r>
                        <a:rPr lang="en-US" sz="1100" kern="100">
                          <a:effectLst/>
                        </a:rPr>
                        <a:t>Research C</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extLst>
                  <a:ext uri="{0D108BD9-81ED-4DB2-BD59-A6C34878D82A}">
                    <a16:rowId xmlns:a16="http://schemas.microsoft.com/office/drawing/2014/main" val="4119781530"/>
                  </a:ext>
                </a:extLst>
              </a:tr>
              <a:tr h="424246">
                <a:tc>
                  <a:txBody>
                    <a:bodyPr/>
                    <a:lstStyle/>
                    <a:p>
                      <a:pPr marL="0" marR="0">
                        <a:lnSpc>
                          <a:spcPct val="107000"/>
                        </a:lnSpc>
                        <a:spcBef>
                          <a:spcPts val="0"/>
                        </a:spcBef>
                        <a:spcAft>
                          <a:spcPts val="0"/>
                        </a:spcAft>
                        <a:tabLst>
                          <a:tab pos="3581400" algn="l"/>
                        </a:tabLst>
                      </a:pPr>
                      <a:r>
                        <a:rPr lang="en-US" sz="1100" kern="100" dirty="0">
                          <a:effectLst/>
                        </a:rPr>
                        <a:t>Proposed System</a:t>
                      </a: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dirty="0">
                          <a:effectLst/>
                        </a:rPr>
                        <a:t> </a:t>
                      </a: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extLst>
                  <a:ext uri="{0D108BD9-81ED-4DB2-BD59-A6C34878D82A}">
                    <a16:rowId xmlns:a16="http://schemas.microsoft.com/office/drawing/2014/main" val="2086637598"/>
                  </a:ext>
                </a:extLst>
              </a:tr>
            </a:tbl>
          </a:graphicData>
        </a:graphic>
      </p:graphicFrame>
      <p:pic>
        <p:nvPicPr>
          <p:cNvPr id="12" name="Graphic 11" descr="Close with solid fill">
            <a:extLst>
              <a:ext uri="{FF2B5EF4-FFF2-40B4-BE49-F238E27FC236}">
                <a16:creationId xmlns:a16="http://schemas.microsoft.com/office/drawing/2014/main" id="{C3D5E276-2526-15FC-8943-8564C48AC6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4381" y="3650632"/>
            <a:ext cx="173219" cy="173219"/>
          </a:xfrm>
          <a:prstGeom prst="rect">
            <a:avLst/>
          </a:prstGeom>
        </p:spPr>
      </p:pic>
      <p:pic>
        <p:nvPicPr>
          <p:cNvPr id="13" name="Graphic 12" descr="Close with solid fill">
            <a:extLst>
              <a:ext uri="{FF2B5EF4-FFF2-40B4-BE49-F238E27FC236}">
                <a16:creationId xmlns:a16="http://schemas.microsoft.com/office/drawing/2014/main" id="{404D6391-871A-C117-3732-BA10AF32DA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4380" y="3998057"/>
            <a:ext cx="173219" cy="173219"/>
          </a:xfrm>
          <a:prstGeom prst="rect">
            <a:avLst/>
          </a:prstGeom>
        </p:spPr>
      </p:pic>
      <p:pic>
        <p:nvPicPr>
          <p:cNvPr id="14" name="Graphic 13" descr="Close with solid fill">
            <a:extLst>
              <a:ext uri="{FF2B5EF4-FFF2-40B4-BE49-F238E27FC236}">
                <a16:creationId xmlns:a16="http://schemas.microsoft.com/office/drawing/2014/main" id="{A68ACEAE-FCD3-9412-F33A-91CD5271A1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4379" y="4250502"/>
            <a:ext cx="173219" cy="173219"/>
          </a:xfrm>
          <a:prstGeom prst="rect">
            <a:avLst/>
          </a:prstGeom>
        </p:spPr>
      </p:pic>
      <p:pic>
        <p:nvPicPr>
          <p:cNvPr id="15" name="Graphic 14" descr="Close with solid fill">
            <a:extLst>
              <a:ext uri="{FF2B5EF4-FFF2-40B4-BE49-F238E27FC236}">
                <a16:creationId xmlns:a16="http://schemas.microsoft.com/office/drawing/2014/main" id="{AF97C1DC-0636-4CA2-84F8-7461D687FE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2000" y="3665963"/>
            <a:ext cx="173219" cy="173219"/>
          </a:xfrm>
          <a:prstGeom prst="rect">
            <a:avLst/>
          </a:prstGeom>
        </p:spPr>
      </p:pic>
      <p:pic>
        <p:nvPicPr>
          <p:cNvPr id="16" name="Graphic 15" descr="Close with solid fill">
            <a:extLst>
              <a:ext uri="{FF2B5EF4-FFF2-40B4-BE49-F238E27FC236}">
                <a16:creationId xmlns:a16="http://schemas.microsoft.com/office/drawing/2014/main" id="{49567EB6-3473-B2E0-9228-EC2179E001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2000" y="4016096"/>
            <a:ext cx="173219" cy="173219"/>
          </a:xfrm>
          <a:prstGeom prst="rect">
            <a:avLst/>
          </a:prstGeom>
        </p:spPr>
      </p:pic>
      <p:pic>
        <p:nvPicPr>
          <p:cNvPr id="17" name="Graphic 16" descr="Close with solid fill">
            <a:extLst>
              <a:ext uri="{FF2B5EF4-FFF2-40B4-BE49-F238E27FC236}">
                <a16:creationId xmlns:a16="http://schemas.microsoft.com/office/drawing/2014/main" id="{71922431-7AF7-9CCB-0AE9-DEDD6BE5B8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1999" y="4279620"/>
            <a:ext cx="173219" cy="173219"/>
          </a:xfrm>
          <a:prstGeom prst="rect">
            <a:avLst/>
          </a:prstGeom>
        </p:spPr>
      </p:pic>
      <p:pic>
        <p:nvPicPr>
          <p:cNvPr id="18" name="Graphic 17" descr="Close with solid fill">
            <a:extLst>
              <a:ext uri="{FF2B5EF4-FFF2-40B4-BE49-F238E27FC236}">
                <a16:creationId xmlns:a16="http://schemas.microsoft.com/office/drawing/2014/main" id="{9C598A53-6D92-A3D4-DABC-8FBF3A2765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69619" y="3701809"/>
            <a:ext cx="173219" cy="173219"/>
          </a:xfrm>
          <a:prstGeom prst="rect">
            <a:avLst/>
          </a:prstGeom>
        </p:spPr>
      </p:pic>
      <p:pic>
        <p:nvPicPr>
          <p:cNvPr id="20" name="Graphic 19" descr="Close with solid fill">
            <a:extLst>
              <a:ext uri="{FF2B5EF4-FFF2-40B4-BE49-F238E27FC236}">
                <a16:creationId xmlns:a16="http://schemas.microsoft.com/office/drawing/2014/main" id="{F882FA32-2E3B-26AB-A885-1D43CC116A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69618" y="4271872"/>
            <a:ext cx="173219" cy="173219"/>
          </a:xfrm>
          <a:prstGeom prst="rect">
            <a:avLst/>
          </a:prstGeom>
        </p:spPr>
      </p:pic>
      <p:pic>
        <p:nvPicPr>
          <p:cNvPr id="21" name="Graphic 20" descr="Close with solid fill">
            <a:extLst>
              <a:ext uri="{FF2B5EF4-FFF2-40B4-BE49-F238E27FC236}">
                <a16:creationId xmlns:a16="http://schemas.microsoft.com/office/drawing/2014/main" id="{4B0CDB29-9C47-57A7-F69C-EDFD7A5E6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7238" y="3665963"/>
            <a:ext cx="173219" cy="173219"/>
          </a:xfrm>
          <a:prstGeom prst="rect">
            <a:avLst/>
          </a:prstGeom>
        </p:spPr>
      </p:pic>
      <p:pic>
        <p:nvPicPr>
          <p:cNvPr id="22" name="Graphic 21" descr="Close with solid fill">
            <a:extLst>
              <a:ext uri="{FF2B5EF4-FFF2-40B4-BE49-F238E27FC236}">
                <a16:creationId xmlns:a16="http://schemas.microsoft.com/office/drawing/2014/main" id="{69F74581-548F-9887-D159-BC7284DD15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7236" y="3998056"/>
            <a:ext cx="173219" cy="173219"/>
          </a:xfrm>
          <a:prstGeom prst="rect">
            <a:avLst/>
          </a:prstGeom>
        </p:spPr>
      </p:pic>
      <p:pic>
        <p:nvPicPr>
          <p:cNvPr id="23" name="Graphic 22" descr="Close with solid fill">
            <a:extLst>
              <a:ext uri="{FF2B5EF4-FFF2-40B4-BE49-F238E27FC236}">
                <a16:creationId xmlns:a16="http://schemas.microsoft.com/office/drawing/2014/main" id="{B2928EEB-BF73-7AD5-AA6D-D9CBF3145D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71638" y="3693076"/>
            <a:ext cx="173219" cy="173219"/>
          </a:xfrm>
          <a:prstGeom prst="rect">
            <a:avLst/>
          </a:prstGeom>
        </p:spPr>
      </p:pic>
      <p:pic>
        <p:nvPicPr>
          <p:cNvPr id="25" name="Graphic 24" descr="Checkmark with solid fill">
            <a:extLst>
              <a:ext uri="{FF2B5EF4-FFF2-40B4-BE49-F238E27FC236}">
                <a16:creationId xmlns:a16="http://schemas.microsoft.com/office/drawing/2014/main" id="{7A28DF64-196D-9160-C518-6C12D7F762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04788" y="4607733"/>
            <a:ext cx="152400" cy="152400"/>
          </a:xfrm>
          <a:prstGeom prst="rect">
            <a:avLst/>
          </a:prstGeom>
        </p:spPr>
      </p:pic>
      <p:pic>
        <p:nvPicPr>
          <p:cNvPr id="26" name="Graphic 25" descr="Checkmark with solid fill">
            <a:extLst>
              <a:ext uri="{FF2B5EF4-FFF2-40B4-BE49-F238E27FC236}">
                <a16:creationId xmlns:a16="http://schemas.microsoft.com/office/drawing/2014/main" id="{B14945E7-DA8E-DC8A-CC2F-F85E54E37B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4258" y="4607733"/>
            <a:ext cx="152400" cy="152400"/>
          </a:xfrm>
          <a:prstGeom prst="rect">
            <a:avLst/>
          </a:prstGeom>
        </p:spPr>
      </p:pic>
      <p:pic>
        <p:nvPicPr>
          <p:cNvPr id="27" name="Graphic 26" descr="Checkmark with solid fill">
            <a:extLst>
              <a:ext uri="{FF2B5EF4-FFF2-40B4-BE49-F238E27FC236}">
                <a16:creationId xmlns:a16="http://schemas.microsoft.com/office/drawing/2014/main" id="{91C74F6F-0830-FA7E-4F9B-F3BCFBEA4C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5750" y="4607733"/>
            <a:ext cx="152400" cy="152400"/>
          </a:xfrm>
          <a:prstGeom prst="rect">
            <a:avLst/>
          </a:prstGeom>
        </p:spPr>
      </p:pic>
      <p:pic>
        <p:nvPicPr>
          <p:cNvPr id="28" name="Graphic 27" descr="Checkmark with solid fill">
            <a:extLst>
              <a:ext uri="{FF2B5EF4-FFF2-40B4-BE49-F238E27FC236}">
                <a16:creationId xmlns:a16="http://schemas.microsoft.com/office/drawing/2014/main" id="{6FA0E465-6B70-A826-FF20-2C16B15D05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7236" y="4330149"/>
            <a:ext cx="152400" cy="152400"/>
          </a:xfrm>
          <a:prstGeom prst="rect">
            <a:avLst/>
          </a:prstGeom>
        </p:spPr>
      </p:pic>
      <p:pic>
        <p:nvPicPr>
          <p:cNvPr id="29" name="Graphic 28" descr="Checkmark with solid fill">
            <a:extLst>
              <a:ext uri="{FF2B5EF4-FFF2-40B4-BE49-F238E27FC236}">
                <a16:creationId xmlns:a16="http://schemas.microsoft.com/office/drawing/2014/main" id="{01587A84-FCF5-2066-617D-953BADA75D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48676" y="4604379"/>
            <a:ext cx="152400" cy="152400"/>
          </a:xfrm>
          <a:prstGeom prst="rect">
            <a:avLst/>
          </a:prstGeom>
        </p:spPr>
      </p:pic>
      <p:pic>
        <p:nvPicPr>
          <p:cNvPr id="30" name="Graphic 29" descr="Checkmark with solid fill">
            <a:extLst>
              <a:ext uri="{FF2B5EF4-FFF2-40B4-BE49-F238E27FC236}">
                <a16:creationId xmlns:a16="http://schemas.microsoft.com/office/drawing/2014/main" id="{12F28800-C517-720B-6372-3DC041C344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06200" y="3957028"/>
            <a:ext cx="152400" cy="152400"/>
          </a:xfrm>
          <a:prstGeom prst="rect">
            <a:avLst/>
          </a:prstGeom>
        </p:spPr>
      </p:pic>
      <p:pic>
        <p:nvPicPr>
          <p:cNvPr id="31" name="Graphic 30" descr="Checkmark with solid fill">
            <a:extLst>
              <a:ext uri="{FF2B5EF4-FFF2-40B4-BE49-F238E27FC236}">
                <a16:creationId xmlns:a16="http://schemas.microsoft.com/office/drawing/2014/main" id="{1699758A-3E1A-113B-061D-A06FC98999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92455" y="4299399"/>
            <a:ext cx="152400" cy="152400"/>
          </a:xfrm>
          <a:prstGeom prst="rect">
            <a:avLst/>
          </a:prstGeom>
        </p:spPr>
      </p:pic>
      <p:pic>
        <p:nvPicPr>
          <p:cNvPr id="32" name="Graphic 31" descr="Checkmark with solid fill">
            <a:extLst>
              <a:ext uri="{FF2B5EF4-FFF2-40B4-BE49-F238E27FC236}">
                <a16:creationId xmlns:a16="http://schemas.microsoft.com/office/drawing/2014/main" id="{5A85FE52-4F9E-3E9D-AF11-5D3CFA350C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06517" y="4604379"/>
            <a:ext cx="152400" cy="152400"/>
          </a:xfrm>
          <a:prstGeom prst="rect">
            <a:avLst/>
          </a:prstGeom>
        </p:spPr>
      </p:pic>
      <p:sp>
        <p:nvSpPr>
          <p:cNvPr id="3" name="Rectangle 2">
            <a:extLst>
              <a:ext uri="{FF2B5EF4-FFF2-40B4-BE49-F238E27FC236}">
                <a16:creationId xmlns:a16="http://schemas.microsoft.com/office/drawing/2014/main" id="{693073C9-DBD1-D024-EFBC-A1A7E15A1FA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4" name="Graphic 3" descr="Checkmark with solid fill">
            <a:extLst>
              <a:ext uri="{FF2B5EF4-FFF2-40B4-BE49-F238E27FC236}">
                <a16:creationId xmlns:a16="http://schemas.microsoft.com/office/drawing/2014/main" id="{18E1FFF8-6514-5E9C-FB8A-B5DCD8125F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80027" y="4006488"/>
            <a:ext cx="152400" cy="152400"/>
          </a:xfrm>
          <a:prstGeom prst="rect">
            <a:avLst/>
          </a:prstGeom>
        </p:spPr>
      </p:pic>
    </p:spTree>
    <p:extLst>
      <p:ext uri="{BB962C8B-B14F-4D97-AF65-F5344CB8AC3E}">
        <p14:creationId xmlns:p14="http://schemas.microsoft.com/office/powerpoint/2010/main" val="1269766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gradFill flip="none" rotWithShape="1">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0794492" y="6350617"/>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10" name="Picture 9">
            <a:extLst>
              <a:ext uri="{FF2B5EF4-FFF2-40B4-BE49-F238E27FC236}">
                <a16:creationId xmlns:a16="http://schemas.microsoft.com/office/drawing/2014/main" id="{78FD2BA6-6AA6-F12C-4EC8-102A4599D5E1}"/>
              </a:ext>
            </a:extLst>
          </p:cNvPr>
          <p:cNvPicPr>
            <a:picLocks noChangeAspect="1"/>
          </p:cNvPicPr>
          <p:nvPr/>
        </p:nvPicPr>
        <p:blipFill>
          <a:blip r:embed="rId4"/>
          <a:stretch>
            <a:fillRect/>
          </a:stretch>
        </p:blipFill>
        <p:spPr>
          <a:xfrm>
            <a:off x="609600" y="530226"/>
            <a:ext cx="10553091" cy="1450974"/>
          </a:xfrm>
          <a:prstGeom prst="rect">
            <a:avLst/>
          </a:prstGeom>
        </p:spPr>
      </p:pic>
      <p:sp>
        <p:nvSpPr>
          <p:cNvPr id="3" name="Flowchart: Card 2">
            <a:extLst>
              <a:ext uri="{FF2B5EF4-FFF2-40B4-BE49-F238E27FC236}">
                <a16:creationId xmlns:a16="http://schemas.microsoft.com/office/drawing/2014/main" id="{8953DD8F-811E-CCD7-D748-5FC55B33A329}"/>
              </a:ext>
            </a:extLst>
          </p:cNvPr>
          <p:cNvSpPr/>
          <p:nvPr/>
        </p:nvSpPr>
        <p:spPr>
          <a:xfrm flipH="1">
            <a:off x="6565383" y="1790141"/>
            <a:ext cx="4987565" cy="1450974"/>
          </a:xfrm>
          <a:prstGeom prst="flowChartPunchedCard">
            <a:avLst/>
          </a:prstGeom>
          <a:solidFill>
            <a:schemeClr val="accent1">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6D0A643-ED23-30AE-AE62-91AE2E3CFDB9}"/>
              </a:ext>
            </a:extLst>
          </p:cNvPr>
          <p:cNvSpPr txBox="1"/>
          <p:nvPr/>
        </p:nvSpPr>
        <p:spPr>
          <a:xfrm>
            <a:off x="6565383" y="2087200"/>
            <a:ext cx="5120676" cy="971292"/>
          </a:xfrm>
          <a:prstGeom prst="rect">
            <a:avLst/>
          </a:prstGeom>
          <a:noFill/>
        </p:spPr>
        <p:txBody>
          <a:bodyPr wrap="square" rtlCol="0">
            <a:spAutoFit/>
          </a:bodyPr>
          <a:lstStyle/>
          <a:p>
            <a:pPr marL="342900" marR="0" lvl="0" indent="-342900">
              <a:lnSpc>
                <a:spcPct val="107000"/>
              </a:lnSpc>
              <a:spcBef>
                <a:spcPts val="0"/>
              </a:spcBef>
              <a:spcAft>
                <a:spcPts val="800"/>
              </a:spcAft>
              <a:buFont typeface="Wingdings" panose="05000000000000000000" pitchFamily="2" charset="2"/>
              <a:buChar char=""/>
            </a:pPr>
            <a:r>
              <a:rPr lang="en-US" sz="1800" kern="100" dirty="0">
                <a:effectLst/>
                <a:latin typeface="Calibri" panose="020F0502020204030204" pitchFamily="34" charset="0"/>
                <a:ea typeface="Aptos" panose="020B0004020202020204" pitchFamily="34" charset="0"/>
                <a:cs typeface="Arial Unicode MS"/>
              </a:rPr>
              <a:t>How can the driver be informed about the number of passengers waiting to board at the next bus stop?</a:t>
            </a:r>
            <a:endParaRPr lang="en-US" sz="1800" kern="100" dirty="0">
              <a:effectLst/>
              <a:latin typeface="Aptos" panose="020B0004020202020204" pitchFamily="34" charset="0"/>
              <a:ea typeface="Aptos" panose="020B0004020202020204" pitchFamily="34" charset="0"/>
              <a:cs typeface="Arial Unicode MS"/>
            </a:endParaRPr>
          </a:p>
        </p:txBody>
      </p:sp>
      <p:pic>
        <p:nvPicPr>
          <p:cNvPr id="8" name="Graphic 7" descr="Question Mark with solid fill">
            <a:extLst>
              <a:ext uri="{FF2B5EF4-FFF2-40B4-BE49-F238E27FC236}">
                <a16:creationId xmlns:a16="http://schemas.microsoft.com/office/drawing/2014/main" id="{D648D6AE-FFAD-7D21-43B3-7E43941FD3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469471">
            <a:off x="6337670" y="1524887"/>
            <a:ext cx="572341" cy="572341"/>
          </a:xfrm>
          <a:prstGeom prst="rect">
            <a:avLst/>
          </a:prstGeom>
          <a:effectLst>
            <a:outerShdw blurRad="254000" dist="127000" dir="5400000" algn="ctr" rotWithShape="0">
              <a:srgbClr val="000000">
                <a:alpha val="70000"/>
              </a:srgbClr>
            </a:outerShdw>
          </a:effectLst>
        </p:spPr>
      </p:pic>
      <p:pic>
        <p:nvPicPr>
          <p:cNvPr id="9" name="Graphic 8" descr="Question Mark with solid fill">
            <a:extLst>
              <a:ext uri="{FF2B5EF4-FFF2-40B4-BE49-F238E27FC236}">
                <a16:creationId xmlns:a16="http://schemas.microsoft.com/office/drawing/2014/main" id="{1B937844-B885-A045-EFE0-E58869A26F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6243843" y="1901990"/>
            <a:ext cx="441465" cy="441465"/>
          </a:xfrm>
          <a:prstGeom prst="rect">
            <a:avLst/>
          </a:prstGeom>
          <a:effectLst>
            <a:outerShdw blurRad="254000" dist="127000" dir="5400000" algn="ctr" rotWithShape="0">
              <a:srgbClr val="000000">
                <a:alpha val="70000"/>
              </a:srgbClr>
            </a:outerShdw>
          </a:effectLst>
        </p:spPr>
      </p:pic>
      <p:pic>
        <p:nvPicPr>
          <p:cNvPr id="12" name="Graphic 11" descr="Question Mark with solid fill">
            <a:extLst>
              <a:ext uri="{FF2B5EF4-FFF2-40B4-BE49-F238E27FC236}">
                <a16:creationId xmlns:a16="http://schemas.microsoft.com/office/drawing/2014/main" id="{40C45A08-70CA-6841-604F-D40F1B3421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6738075" y="1560158"/>
            <a:ext cx="441465" cy="441465"/>
          </a:xfrm>
          <a:prstGeom prst="rect">
            <a:avLst/>
          </a:prstGeom>
          <a:effectLst>
            <a:outerShdw blurRad="254000" dist="127000" dir="5400000" algn="ctr" rotWithShape="0">
              <a:srgbClr val="000000">
                <a:alpha val="70000"/>
              </a:srgbClr>
            </a:outerShdw>
          </a:effectLst>
        </p:spPr>
      </p:pic>
      <p:sp>
        <p:nvSpPr>
          <p:cNvPr id="18" name="Flowchart: Card 17">
            <a:extLst>
              <a:ext uri="{FF2B5EF4-FFF2-40B4-BE49-F238E27FC236}">
                <a16:creationId xmlns:a16="http://schemas.microsoft.com/office/drawing/2014/main" id="{3952BABA-5AB1-49FB-AB6D-F91CAE3084A1}"/>
              </a:ext>
            </a:extLst>
          </p:cNvPr>
          <p:cNvSpPr/>
          <p:nvPr/>
        </p:nvSpPr>
        <p:spPr>
          <a:xfrm flipH="1">
            <a:off x="3429000" y="4024415"/>
            <a:ext cx="4987565" cy="1450974"/>
          </a:xfrm>
          <a:prstGeom prst="flowChartPunchedCard">
            <a:avLst/>
          </a:prstGeom>
          <a:solidFill>
            <a:schemeClr val="tx2">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ADE5338-9518-D3E2-DA4D-42E2C03849C8}"/>
              </a:ext>
            </a:extLst>
          </p:cNvPr>
          <p:cNvSpPr txBox="1"/>
          <p:nvPr/>
        </p:nvSpPr>
        <p:spPr>
          <a:xfrm>
            <a:off x="3398520" y="4485545"/>
            <a:ext cx="5292365" cy="674928"/>
          </a:xfrm>
          <a:prstGeom prst="rect">
            <a:avLst/>
          </a:prstGeom>
          <a:noFill/>
        </p:spPr>
        <p:txBody>
          <a:bodyPr wrap="square" rtlCol="0">
            <a:spAutoFit/>
          </a:bodyPr>
          <a:lstStyle/>
          <a:p>
            <a:pPr marL="342900" marR="0" lvl="0" indent="-342900">
              <a:lnSpc>
                <a:spcPct val="107000"/>
              </a:lnSpc>
              <a:spcBef>
                <a:spcPts val="0"/>
              </a:spcBef>
              <a:spcAft>
                <a:spcPts val="800"/>
              </a:spcAft>
              <a:buFont typeface="Wingdings" panose="05000000000000000000" pitchFamily="2" charset="2"/>
              <a:buChar char=""/>
            </a:pPr>
            <a:r>
              <a:rPr lang="en-US" sz="1800" kern="100" dirty="0">
                <a:effectLst/>
                <a:latin typeface="Calibri" panose="020F0502020204030204" pitchFamily="34" charset="0"/>
                <a:ea typeface="Aptos" panose="020B0004020202020204" pitchFamily="34" charset="0"/>
                <a:cs typeface="Arial Unicode MS"/>
              </a:rPr>
              <a:t>How can we reduce competition between buses and minimize collisions and road accidents?</a:t>
            </a:r>
            <a:endParaRPr lang="en-US" sz="1800" kern="100" dirty="0">
              <a:effectLst/>
              <a:latin typeface="Aptos" panose="020B0004020202020204" pitchFamily="34" charset="0"/>
              <a:ea typeface="Aptos" panose="020B0004020202020204" pitchFamily="34" charset="0"/>
              <a:cs typeface="Arial Unicode MS"/>
            </a:endParaRPr>
          </a:p>
        </p:txBody>
      </p:sp>
      <p:pic>
        <p:nvPicPr>
          <p:cNvPr id="20" name="Graphic 19" descr="Question Mark with solid fill">
            <a:extLst>
              <a:ext uri="{FF2B5EF4-FFF2-40B4-BE49-F238E27FC236}">
                <a16:creationId xmlns:a16="http://schemas.microsoft.com/office/drawing/2014/main" id="{4632392A-D54F-591E-3355-D3E0A4FD55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469471">
            <a:off x="3235852" y="3759161"/>
            <a:ext cx="572341" cy="572341"/>
          </a:xfrm>
          <a:prstGeom prst="rect">
            <a:avLst/>
          </a:prstGeom>
          <a:effectLst>
            <a:outerShdw blurRad="254000" dist="127000" dir="5400000" algn="ctr" rotWithShape="0">
              <a:srgbClr val="000000">
                <a:alpha val="70000"/>
              </a:srgbClr>
            </a:outerShdw>
          </a:effectLst>
        </p:spPr>
      </p:pic>
      <p:pic>
        <p:nvPicPr>
          <p:cNvPr id="21" name="Graphic 20" descr="Question Mark with solid fill">
            <a:extLst>
              <a:ext uri="{FF2B5EF4-FFF2-40B4-BE49-F238E27FC236}">
                <a16:creationId xmlns:a16="http://schemas.microsoft.com/office/drawing/2014/main" id="{78C4F743-8922-0CCE-7B60-3D5D2E88E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3107460" y="4136264"/>
            <a:ext cx="441465" cy="441465"/>
          </a:xfrm>
          <a:prstGeom prst="rect">
            <a:avLst/>
          </a:prstGeom>
          <a:effectLst>
            <a:outerShdw blurRad="254000" dist="127000" dir="5400000" algn="ctr" rotWithShape="0">
              <a:srgbClr val="000000">
                <a:alpha val="70000"/>
              </a:srgbClr>
            </a:outerShdw>
          </a:effectLst>
        </p:spPr>
      </p:pic>
      <p:pic>
        <p:nvPicPr>
          <p:cNvPr id="22" name="Graphic 21" descr="Question Mark with solid fill">
            <a:extLst>
              <a:ext uri="{FF2B5EF4-FFF2-40B4-BE49-F238E27FC236}">
                <a16:creationId xmlns:a16="http://schemas.microsoft.com/office/drawing/2014/main" id="{AA206115-26DB-330C-1C5E-AF0FC4E20E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3636257" y="3794432"/>
            <a:ext cx="441465" cy="441465"/>
          </a:xfrm>
          <a:prstGeom prst="rect">
            <a:avLst/>
          </a:prstGeom>
          <a:effectLst>
            <a:outerShdw blurRad="254000" dist="127000" dir="5400000" algn="ctr" rotWithShape="0">
              <a:srgbClr val="000000">
                <a:alpha val="70000"/>
              </a:srgbClr>
            </a:outerShdw>
          </a:effectLst>
        </p:spPr>
      </p:pic>
      <p:sp>
        <p:nvSpPr>
          <p:cNvPr id="7" name="Flowchart: Card 6">
            <a:extLst>
              <a:ext uri="{FF2B5EF4-FFF2-40B4-BE49-F238E27FC236}">
                <a16:creationId xmlns:a16="http://schemas.microsoft.com/office/drawing/2014/main" id="{277261AB-6BA6-AC4E-7622-9C0C794CDAA4}"/>
              </a:ext>
            </a:extLst>
          </p:cNvPr>
          <p:cNvSpPr/>
          <p:nvPr/>
        </p:nvSpPr>
        <p:spPr>
          <a:xfrm flipH="1">
            <a:off x="744718" y="1762718"/>
            <a:ext cx="4987565" cy="1450974"/>
          </a:xfrm>
          <a:prstGeom prst="flowChartPunchedCard">
            <a:avLst/>
          </a:prstGeom>
          <a:solidFill>
            <a:schemeClr val="tx2">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056853A-7165-9B6F-EDB9-3D1AA05BF902}"/>
              </a:ext>
            </a:extLst>
          </p:cNvPr>
          <p:cNvSpPr txBox="1"/>
          <p:nvPr/>
        </p:nvSpPr>
        <p:spPr>
          <a:xfrm>
            <a:off x="748252" y="2304760"/>
            <a:ext cx="5292365" cy="674928"/>
          </a:xfrm>
          <a:prstGeom prst="rect">
            <a:avLst/>
          </a:prstGeom>
          <a:noFill/>
        </p:spPr>
        <p:txBody>
          <a:bodyPr wrap="square" rtlCol="0">
            <a:spAutoFit/>
          </a:bodyPr>
          <a:lstStyle/>
          <a:p>
            <a:pPr marL="342900" marR="0" lvl="0" indent="-342900">
              <a:lnSpc>
                <a:spcPct val="107000"/>
              </a:lnSpc>
              <a:spcBef>
                <a:spcPts val="0"/>
              </a:spcBef>
              <a:spcAft>
                <a:spcPts val="800"/>
              </a:spcAft>
              <a:buFont typeface="Wingdings" panose="05000000000000000000" pitchFamily="2" charset="2"/>
              <a:buChar char=""/>
            </a:pPr>
            <a:r>
              <a:rPr lang="en-US" sz="1800" kern="100" dirty="0">
                <a:effectLst/>
                <a:latin typeface="Calibri" panose="020F0502020204030204" pitchFamily="34" charset="0"/>
                <a:ea typeface="Aptos" panose="020B0004020202020204" pitchFamily="34" charset="0"/>
                <a:cs typeface="Arial Unicode MS"/>
              </a:rPr>
              <a:t>How can we provide a comfortable environment for passengers to reach their destination?</a:t>
            </a:r>
            <a:endParaRPr lang="en-US" sz="1800" kern="100" dirty="0">
              <a:effectLst/>
              <a:latin typeface="Aptos" panose="020B0004020202020204" pitchFamily="34" charset="0"/>
              <a:ea typeface="Aptos" panose="020B0004020202020204" pitchFamily="34" charset="0"/>
              <a:cs typeface="Arial Unicode MS"/>
            </a:endParaRPr>
          </a:p>
        </p:txBody>
      </p:sp>
      <p:pic>
        <p:nvPicPr>
          <p:cNvPr id="14" name="Graphic 13" descr="Question Mark with solid fill">
            <a:extLst>
              <a:ext uri="{FF2B5EF4-FFF2-40B4-BE49-F238E27FC236}">
                <a16:creationId xmlns:a16="http://schemas.microsoft.com/office/drawing/2014/main" id="{D431049C-65B9-222E-0C7A-5017524BDF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469471">
            <a:off x="551570" y="1497464"/>
            <a:ext cx="572341" cy="572341"/>
          </a:xfrm>
          <a:prstGeom prst="rect">
            <a:avLst/>
          </a:prstGeom>
          <a:effectLst>
            <a:outerShdw blurRad="254000" dist="127000" dir="5400000" algn="ctr" rotWithShape="0">
              <a:srgbClr val="000000">
                <a:alpha val="70000"/>
              </a:srgbClr>
            </a:outerShdw>
          </a:effectLst>
        </p:spPr>
      </p:pic>
      <p:pic>
        <p:nvPicPr>
          <p:cNvPr id="15" name="Graphic 14" descr="Question Mark with solid fill">
            <a:extLst>
              <a:ext uri="{FF2B5EF4-FFF2-40B4-BE49-F238E27FC236}">
                <a16:creationId xmlns:a16="http://schemas.microsoft.com/office/drawing/2014/main" id="{E99AB6FC-60BB-CA44-E3DB-216D035C48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423178" y="1874567"/>
            <a:ext cx="441465" cy="441465"/>
          </a:xfrm>
          <a:prstGeom prst="rect">
            <a:avLst/>
          </a:prstGeom>
          <a:effectLst>
            <a:outerShdw blurRad="254000" dist="127000" dir="5400000" algn="ctr" rotWithShape="0">
              <a:srgbClr val="000000">
                <a:alpha val="70000"/>
              </a:srgbClr>
            </a:outerShdw>
          </a:effectLst>
        </p:spPr>
      </p:pic>
      <p:pic>
        <p:nvPicPr>
          <p:cNvPr id="16" name="Graphic 15" descr="Question Mark with solid fill">
            <a:extLst>
              <a:ext uri="{FF2B5EF4-FFF2-40B4-BE49-F238E27FC236}">
                <a16:creationId xmlns:a16="http://schemas.microsoft.com/office/drawing/2014/main" id="{D7CB1B8C-7610-38C6-DA9A-A8D433244D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951975" y="1532735"/>
            <a:ext cx="441465" cy="441465"/>
          </a:xfrm>
          <a:prstGeom prst="rect">
            <a:avLst/>
          </a:prstGeom>
          <a:effectLst>
            <a:outerShdw blurRad="254000" dist="127000" dir="5400000" algn="ctr" rotWithShape="0">
              <a:srgbClr val="000000">
                <a:alpha val="70000"/>
              </a:srgbClr>
            </a:outerShdw>
          </a:effectLst>
        </p:spPr>
      </p:pic>
      <p:pic>
        <p:nvPicPr>
          <p:cNvPr id="27" name="Picture 26" descr="A cartoon character leaning against a question mark&#10;&#10;Description automatically generated">
            <a:extLst>
              <a:ext uri="{FF2B5EF4-FFF2-40B4-BE49-F238E27FC236}">
                <a16:creationId xmlns:a16="http://schemas.microsoft.com/office/drawing/2014/main" id="{886A2739-FADB-F960-6E72-8ED2D5AD9B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56989" y="3577914"/>
            <a:ext cx="1727849" cy="2941019"/>
          </a:xfrm>
          <a:prstGeom prst="rect">
            <a:avLst/>
          </a:prstGeom>
        </p:spPr>
      </p:pic>
      <p:sp>
        <p:nvSpPr>
          <p:cNvPr id="11" name="Rectangle 10">
            <a:extLst>
              <a:ext uri="{FF2B5EF4-FFF2-40B4-BE49-F238E27FC236}">
                <a16:creationId xmlns:a16="http://schemas.microsoft.com/office/drawing/2014/main" id="{018A3D8F-9D03-ED6D-8A10-08230EBB077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3011937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5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5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50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50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50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50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1000"/>
                                        <p:tgtEl>
                                          <p:spTgt spid="16"/>
                                        </p:tgtEl>
                                      </p:cBhvr>
                                    </p:animEffect>
                                    <p:anim calcmode="lin" valueType="num">
                                      <p:cBhvr>
                                        <p:cTn id="78" dur="1000" fill="hold"/>
                                        <p:tgtEl>
                                          <p:spTgt spid="16"/>
                                        </p:tgtEl>
                                        <p:attrNameLst>
                                          <p:attrName>ppt_x</p:attrName>
                                        </p:attrNameLst>
                                      </p:cBhvr>
                                      <p:tavLst>
                                        <p:tav tm="0">
                                          <p:val>
                                            <p:strVal val="#ppt_x"/>
                                          </p:val>
                                        </p:tav>
                                        <p:tav tm="100000">
                                          <p:val>
                                            <p:strVal val="#ppt_x"/>
                                          </p:val>
                                        </p:tav>
                                      </p:tavLst>
                                    </p:anim>
                                    <p:anim calcmode="lin" valueType="num">
                                      <p:cBhvr>
                                        <p:cTn id="79" dur="1000" fill="hold"/>
                                        <p:tgtEl>
                                          <p:spTgt spid="16"/>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1000"/>
                                        <p:tgtEl>
                                          <p:spTgt spid="10"/>
                                        </p:tgtEl>
                                      </p:cBhvr>
                                    </p:animEffect>
                                    <p:anim calcmode="lin" valueType="num">
                                      <p:cBhvr>
                                        <p:cTn id="83" dur="1000" fill="hold"/>
                                        <p:tgtEl>
                                          <p:spTgt spid="10"/>
                                        </p:tgtEl>
                                        <p:attrNameLst>
                                          <p:attrName>ppt_x</p:attrName>
                                        </p:attrNameLst>
                                      </p:cBhvr>
                                      <p:tavLst>
                                        <p:tav tm="0">
                                          <p:val>
                                            <p:strVal val="#ppt_x"/>
                                          </p:val>
                                        </p:tav>
                                        <p:tav tm="100000">
                                          <p:val>
                                            <p:strVal val="#ppt_x"/>
                                          </p:val>
                                        </p:tav>
                                      </p:tavLst>
                                    </p:anim>
                                    <p:anim calcmode="lin" valueType="num">
                                      <p:cBhvr>
                                        <p:cTn id="84" dur="1000" fill="hold"/>
                                        <p:tgtEl>
                                          <p:spTgt spid="10"/>
                                        </p:tgtEl>
                                        <p:attrNameLst>
                                          <p:attrName>ppt_y</p:attrName>
                                        </p:attrNameLst>
                                      </p:cBhvr>
                                      <p:tavLst>
                                        <p:tav tm="0">
                                          <p:val>
                                            <p:strVal val="#ppt_y+.1"/>
                                          </p:val>
                                        </p:tav>
                                        <p:tav tm="100000">
                                          <p:val>
                                            <p:strVal val="#ppt_y"/>
                                          </p:val>
                                        </p:tav>
                                      </p:tavLst>
                                    </p:anim>
                                  </p:childTnLst>
                                </p:cTn>
                              </p:par>
                              <p:par>
                                <p:cTn id="85" presetID="42" presetClass="path" presetSubtype="0" accel="50000" decel="50000" fill="hold" nodeType="withEffect">
                                  <p:stCondLst>
                                    <p:cond delay="1000"/>
                                  </p:stCondLst>
                                  <p:childTnLst>
                                    <p:animMotion origin="layout" path="M 1.25E-6 -1.11111E-6 L -0.19922 0.01644 " pathEditMode="relative" rAng="0" ptsTypes="AA">
                                      <p:cBhvr>
                                        <p:cTn id="86" dur="2000" fill="hold"/>
                                        <p:tgtEl>
                                          <p:spTgt spid="27"/>
                                        </p:tgtEl>
                                        <p:attrNameLst>
                                          <p:attrName>ppt_x</p:attrName>
                                          <p:attrName>ppt_y</p:attrName>
                                        </p:attrNameLst>
                                      </p:cBhvr>
                                      <p:rCtr x="-9961" y="8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8" grpId="0" animBg="1"/>
      <p:bldP spid="19" grpId="0"/>
      <p:bldP spid="7" grpId="0" animBg="1"/>
      <p:bldP spid="13"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19" name="Group 18">
            <a:extLst>
              <a:ext uri="{FF2B5EF4-FFF2-40B4-BE49-F238E27FC236}">
                <a16:creationId xmlns:a16="http://schemas.microsoft.com/office/drawing/2014/main" id="{56185730-04E7-355B-7847-DB56714EFAB0}"/>
              </a:ext>
            </a:extLst>
          </p:cNvPr>
          <p:cNvGrpSpPr/>
          <p:nvPr/>
        </p:nvGrpSpPr>
        <p:grpSpPr>
          <a:xfrm>
            <a:off x="1109252" y="1290455"/>
            <a:ext cx="11022489" cy="5048572"/>
            <a:chOff x="483711" y="137270"/>
            <a:chExt cx="11555891" cy="5981682"/>
          </a:xfrm>
        </p:grpSpPr>
        <p:sp>
          <p:nvSpPr>
            <p:cNvPr id="15" name="Google Shape;421;p12">
              <a:extLst>
                <a:ext uri="{FF2B5EF4-FFF2-40B4-BE49-F238E27FC236}">
                  <a16:creationId xmlns:a16="http://schemas.microsoft.com/office/drawing/2014/main" id="{C0CCAF07-4250-7159-0DFD-A668CE5BCC90}"/>
                </a:ext>
              </a:extLst>
            </p:cNvPr>
            <p:cNvSpPr/>
            <p:nvPr/>
          </p:nvSpPr>
          <p:spPr>
            <a:xfrm>
              <a:off x="2663655" y="406651"/>
              <a:ext cx="724784" cy="76831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418;p12">
              <a:extLst>
                <a:ext uri="{FF2B5EF4-FFF2-40B4-BE49-F238E27FC236}">
                  <a16:creationId xmlns:a16="http://schemas.microsoft.com/office/drawing/2014/main" id="{7D791E77-1B8E-77BB-192E-7C797E503FEB}"/>
                </a:ext>
              </a:extLst>
            </p:cNvPr>
            <p:cNvSpPr/>
            <p:nvPr/>
          </p:nvSpPr>
          <p:spPr>
            <a:xfrm>
              <a:off x="483711" y="2386125"/>
              <a:ext cx="2632679" cy="2628478"/>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3" name="Google Shape;419;p12">
              <a:extLst>
                <a:ext uri="{FF2B5EF4-FFF2-40B4-BE49-F238E27FC236}">
                  <a16:creationId xmlns:a16="http://schemas.microsoft.com/office/drawing/2014/main" id="{548D83E7-9848-3FEB-A6E5-80F378A4E31B}"/>
                </a:ext>
              </a:extLst>
            </p:cNvPr>
            <p:cNvPicPr preferRelativeResize="0"/>
            <p:nvPr/>
          </p:nvPicPr>
          <p:blipFill rotWithShape="1">
            <a:blip r:embed="rId4">
              <a:alphaModFix/>
            </a:blip>
            <a:srcRect/>
            <a:stretch/>
          </p:blipFill>
          <p:spPr>
            <a:xfrm rot="5400000">
              <a:off x="394808" y="2751802"/>
              <a:ext cx="4354836" cy="1897127"/>
            </a:xfrm>
            <a:prstGeom prst="rect">
              <a:avLst/>
            </a:prstGeom>
            <a:noFill/>
            <a:ln>
              <a:noFill/>
            </a:ln>
          </p:spPr>
        </p:pic>
        <p:sp>
          <p:nvSpPr>
            <p:cNvPr id="64" name="Google Shape;420;p12">
              <a:extLst>
                <a:ext uri="{FF2B5EF4-FFF2-40B4-BE49-F238E27FC236}">
                  <a16:creationId xmlns:a16="http://schemas.microsoft.com/office/drawing/2014/main" id="{D1AC56A5-AFFA-5851-968D-A779952EAC3C}"/>
                </a:ext>
              </a:extLst>
            </p:cNvPr>
            <p:cNvSpPr/>
            <p:nvPr/>
          </p:nvSpPr>
          <p:spPr>
            <a:xfrm>
              <a:off x="3867730" y="1295794"/>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21;p12">
              <a:extLst>
                <a:ext uri="{FF2B5EF4-FFF2-40B4-BE49-F238E27FC236}">
                  <a16:creationId xmlns:a16="http://schemas.microsoft.com/office/drawing/2014/main" id="{3B823613-E1C9-85C2-6A1B-9875CDE488F7}"/>
                </a:ext>
              </a:extLst>
            </p:cNvPr>
            <p:cNvSpPr/>
            <p:nvPr/>
          </p:nvSpPr>
          <p:spPr>
            <a:xfrm>
              <a:off x="4395417" y="2522011"/>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422;p12">
              <a:extLst>
                <a:ext uri="{FF2B5EF4-FFF2-40B4-BE49-F238E27FC236}">
                  <a16:creationId xmlns:a16="http://schemas.microsoft.com/office/drawing/2014/main" id="{8552A517-AF7B-E1F5-0EDA-AF983DE6E03D}"/>
                </a:ext>
              </a:extLst>
            </p:cNvPr>
            <p:cNvSpPr/>
            <p:nvPr/>
          </p:nvSpPr>
          <p:spPr>
            <a:xfrm>
              <a:off x="4395417" y="382395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23;p12">
              <a:extLst>
                <a:ext uri="{FF2B5EF4-FFF2-40B4-BE49-F238E27FC236}">
                  <a16:creationId xmlns:a16="http://schemas.microsoft.com/office/drawing/2014/main" id="{459DEFFD-B499-6D74-1799-52CDF3A973A8}"/>
                </a:ext>
              </a:extLst>
            </p:cNvPr>
            <p:cNvSpPr/>
            <p:nvPr/>
          </p:nvSpPr>
          <p:spPr>
            <a:xfrm>
              <a:off x="2979504" y="238612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24;p12">
              <a:extLst>
                <a:ext uri="{FF2B5EF4-FFF2-40B4-BE49-F238E27FC236}">
                  <a16:creationId xmlns:a16="http://schemas.microsoft.com/office/drawing/2014/main" id="{0B547240-3232-8A68-6177-34F0D747C4F1}"/>
                </a:ext>
              </a:extLst>
            </p:cNvPr>
            <p:cNvSpPr/>
            <p:nvPr/>
          </p:nvSpPr>
          <p:spPr>
            <a:xfrm>
              <a:off x="3270574" y="310675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25;p12">
              <a:extLst>
                <a:ext uri="{FF2B5EF4-FFF2-40B4-BE49-F238E27FC236}">
                  <a16:creationId xmlns:a16="http://schemas.microsoft.com/office/drawing/2014/main" id="{F194742A-8C74-4AD8-AD8E-EBFB7B8E6369}"/>
                </a:ext>
              </a:extLst>
            </p:cNvPr>
            <p:cNvSpPr/>
            <p:nvPr/>
          </p:nvSpPr>
          <p:spPr>
            <a:xfrm>
              <a:off x="3248659" y="3989569"/>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426;p12">
              <a:extLst>
                <a:ext uri="{FF2B5EF4-FFF2-40B4-BE49-F238E27FC236}">
                  <a16:creationId xmlns:a16="http://schemas.microsoft.com/office/drawing/2014/main" id="{DF1A0CA3-2CB8-7DA3-A713-BE7C9B14ACC9}"/>
                </a:ext>
              </a:extLst>
            </p:cNvPr>
            <p:cNvGrpSpPr/>
            <p:nvPr/>
          </p:nvGrpSpPr>
          <p:grpSpPr>
            <a:xfrm rot="16200000">
              <a:off x="7826475" y="-1561647"/>
              <a:ext cx="840116" cy="6249409"/>
              <a:chOff x="-2" y="7"/>
              <a:chExt cx="3304540" cy="28213435"/>
            </a:xfrm>
          </p:grpSpPr>
          <p:sp>
            <p:nvSpPr>
              <p:cNvPr id="71" name="Google Shape;427;p12">
                <a:extLst>
                  <a:ext uri="{FF2B5EF4-FFF2-40B4-BE49-F238E27FC236}">
                    <a16:creationId xmlns:a16="http://schemas.microsoft.com/office/drawing/2014/main" id="{7C118729-4577-4EF6-E80F-8D2D60DA9F40}"/>
                  </a:ext>
                </a:extLst>
              </p:cNvPr>
              <p:cNvSpPr/>
              <p:nvPr/>
            </p:nvSpPr>
            <p:spPr>
              <a:xfrm>
                <a:off x="127002" y="127018"/>
                <a:ext cx="3051809" cy="2808642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72" name="Google Shape;428;p12">
                <a:extLst>
                  <a:ext uri="{FF2B5EF4-FFF2-40B4-BE49-F238E27FC236}">
                    <a16:creationId xmlns:a16="http://schemas.microsoft.com/office/drawing/2014/main" id="{0A0A4E21-AC96-A457-D3B0-9794C4F89055}"/>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74" name="Google Shape;430;p12">
              <a:extLst>
                <a:ext uri="{FF2B5EF4-FFF2-40B4-BE49-F238E27FC236}">
                  <a16:creationId xmlns:a16="http://schemas.microsoft.com/office/drawing/2014/main" id="{90104482-F6FD-3FAE-0708-026074DDED8F}"/>
                </a:ext>
              </a:extLst>
            </p:cNvPr>
            <p:cNvSpPr/>
            <p:nvPr/>
          </p:nvSpPr>
          <p:spPr>
            <a:xfrm>
              <a:off x="4010400" y="1461406"/>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31;p12">
              <a:extLst>
                <a:ext uri="{FF2B5EF4-FFF2-40B4-BE49-F238E27FC236}">
                  <a16:creationId xmlns:a16="http://schemas.microsoft.com/office/drawing/2014/main" id="{3A1AD835-BFBD-FB67-0E8F-7705DE4CEEBB}"/>
                </a:ext>
              </a:extLst>
            </p:cNvPr>
            <p:cNvSpPr/>
            <p:nvPr/>
          </p:nvSpPr>
          <p:spPr>
            <a:xfrm>
              <a:off x="4538086" y="2673551"/>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32;p12">
              <a:extLst>
                <a:ext uri="{FF2B5EF4-FFF2-40B4-BE49-F238E27FC236}">
                  <a16:creationId xmlns:a16="http://schemas.microsoft.com/office/drawing/2014/main" id="{3DDECF41-92DA-63D1-DC95-12C940385091}"/>
                </a:ext>
              </a:extLst>
            </p:cNvPr>
            <p:cNvSpPr/>
            <p:nvPr/>
          </p:nvSpPr>
          <p:spPr>
            <a:xfrm>
              <a:off x="4538086" y="3989569"/>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433;p12">
              <a:extLst>
                <a:ext uri="{FF2B5EF4-FFF2-40B4-BE49-F238E27FC236}">
                  <a16:creationId xmlns:a16="http://schemas.microsoft.com/office/drawing/2014/main" id="{9CDB2BBD-1E79-3558-41C8-6EC372CF4CBF}"/>
                </a:ext>
              </a:extLst>
            </p:cNvPr>
            <p:cNvGrpSpPr/>
            <p:nvPr/>
          </p:nvGrpSpPr>
          <p:grpSpPr>
            <a:xfrm rot="16200000">
              <a:off x="8095199" y="-154238"/>
              <a:ext cx="843729" cy="6315692"/>
              <a:chOff x="-246933" y="-1302414"/>
              <a:chExt cx="3318753" cy="28512680"/>
            </a:xfrm>
          </p:grpSpPr>
          <p:sp>
            <p:nvSpPr>
              <p:cNvPr id="78" name="Google Shape;434;p12">
                <a:extLst>
                  <a:ext uri="{FF2B5EF4-FFF2-40B4-BE49-F238E27FC236}">
                    <a16:creationId xmlns:a16="http://schemas.microsoft.com/office/drawing/2014/main" id="{F63F612A-0036-7C18-3BF3-8B5F61FD51BF}"/>
                  </a:ext>
                </a:extLst>
              </p:cNvPr>
              <p:cNvSpPr/>
              <p:nvPr/>
            </p:nvSpPr>
            <p:spPr>
              <a:xfrm>
                <a:off x="20012" y="-1058539"/>
                <a:ext cx="3051808" cy="28195178"/>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79" name="Google Shape;435;p12">
                <a:extLst>
                  <a:ext uri="{FF2B5EF4-FFF2-40B4-BE49-F238E27FC236}">
                    <a16:creationId xmlns:a16="http://schemas.microsoft.com/office/drawing/2014/main" id="{8573D1C6-1451-5CCF-2A4C-D2410F1219A1}"/>
                  </a:ext>
                </a:extLst>
              </p:cNvPr>
              <p:cNvSpPr/>
              <p:nvPr/>
            </p:nvSpPr>
            <p:spPr>
              <a:xfrm>
                <a:off x="-246933" y="-1302414"/>
                <a:ext cx="3304538"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40000"/>
                  <a:lumOff val="60000"/>
                </a:schemeClr>
              </a:solidFill>
              <a:ln>
                <a:noFill/>
              </a:ln>
            </p:spPr>
            <p:txBody>
              <a:bodyPr/>
              <a:lstStyle/>
              <a:p>
                <a:endParaRPr lang="en-US"/>
              </a:p>
            </p:txBody>
          </p:sp>
        </p:grpSp>
        <p:grpSp>
          <p:nvGrpSpPr>
            <p:cNvPr id="80" name="Google Shape;436;p12">
              <a:extLst>
                <a:ext uri="{FF2B5EF4-FFF2-40B4-BE49-F238E27FC236}">
                  <a16:creationId xmlns:a16="http://schemas.microsoft.com/office/drawing/2014/main" id="{6D069297-A0C9-3712-1BF0-06ED4232FDA0}"/>
                </a:ext>
              </a:extLst>
            </p:cNvPr>
            <p:cNvGrpSpPr/>
            <p:nvPr/>
          </p:nvGrpSpPr>
          <p:grpSpPr>
            <a:xfrm rot="16200000">
              <a:off x="8266744" y="1047177"/>
              <a:ext cx="840116" cy="6705601"/>
              <a:chOff x="-8" y="-701605"/>
              <a:chExt cx="3304540" cy="30272965"/>
            </a:xfrm>
          </p:grpSpPr>
          <p:sp>
            <p:nvSpPr>
              <p:cNvPr id="81" name="Google Shape;437;p12">
                <a:extLst>
                  <a:ext uri="{FF2B5EF4-FFF2-40B4-BE49-F238E27FC236}">
                    <a16:creationId xmlns:a16="http://schemas.microsoft.com/office/drawing/2014/main" id="{4B6104E3-03F3-C46E-C28A-DF902AAC4C65}"/>
                  </a:ext>
                </a:extLst>
              </p:cNvPr>
              <p:cNvSpPr/>
              <p:nvPr/>
            </p:nvSpPr>
            <p:spPr>
              <a:xfrm>
                <a:off x="127004" y="-701605"/>
                <a:ext cx="3051809" cy="30272965"/>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82" name="Google Shape;438;p12">
                <a:extLst>
                  <a:ext uri="{FF2B5EF4-FFF2-40B4-BE49-F238E27FC236}">
                    <a16:creationId xmlns:a16="http://schemas.microsoft.com/office/drawing/2014/main" id="{0D82F4BB-A45D-8CC5-54AA-C31F8EE4083A}"/>
                  </a:ext>
                </a:extLst>
              </p:cNvPr>
              <p:cNvSpPr/>
              <p:nvPr/>
            </p:nvSpPr>
            <p:spPr>
              <a:xfrm>
                <a:off x="-8" y="-661389"/>
                <a:ext cx="3304540" cy="30232749"/>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60000"/>
                  <a:lumOff val="40000"/>
                </a:schemeClr>
              </a:solidFill>
              <a:ln>
                <a:noFill/>
              </a:ln>
            </p:spPr>
            <p:txBody>
              <a:bodyPr/>
              <a:lstStyle/>
              <a:p>
                <a:endParaRPr lang="en-US"/>
              </a:p>
            </p:txBody>
          </p:sp>
        </p:grpSp>
        <p:sp>
          <p:nvSpPr>
            <p:cNvPr id="83" name="Google Shape;440;p12">
              <a:extLst>
                <a:ext uri="{FF2B5EF4-FFF2-40B4-BE49-F238E27FC236}">
                  <a16:creationId xmlns:a16="http://schemas.microsoft.com/office/drawing/2014/main" id="{0460774E-915F-3B82-4DE3-19768165A6ED}"/>
                </a:ext>
              </a:extLst>
            </p:cNvPr>
            <p:cNvSpPr txBox="1"/>
            <p:nvPr/>
          </p:nvSpPr>
          <p:spPr>
            <a:xfrm>
              <a:off x="5019051" y="1281368"/>
              <a:ext cx="6315692" cy="1101735"/>
            </a:xfrm>
            <a:prstGeom prst="rect">
              <a:avLst/>
            </a:prstGeom>
            <a:noFill/>
            <a:ln>
              <a:noFill/>
            </a:ln>
          </p:spPr>
          <p:txBody>
            <a:bodyPr spcFirstLastPara="1" wrap="square" lIns="0" tIns="0" rIns="0" bIns="0" anchor="t" anchorCtr="0">
              <a:spAutoFit/>
            </a:bodyPr>
            <a:lstStyle/>
            <a:p>
              <a:pPr marL="0" marR="0" algn="ctr">
                <a:lnSpc>
                  <a:spcPct val="107000"/>
                </a:lnSpc>
                <a:spcBef>
                  <a:spcPts val="0"/>
                </a:spcBef>
                <a:spcAft>
                  <a:spcPts val="800"/>
                </a:spcAft>
              </a:pPr>
              <a:r>
                <a:rPr lang="en-US" sz="2800" kern="100" dirty="0">
                  <a:solidFill>
                    <a:schemeClr val="bg1"/>
                  </a:solidFill>
                  <a:effectLst/>
                  <a:latin typeface="Aptos" panose="020B0004020202020204" pitchFamily="34" charset="0"/>
                  <a:ea typeface="Aptos" panose="020B0004020202020204" pitchFamily="34" charset="0"/>
                  <a:cs typeface="Arial Unicode MS"/>
                </a:rPr>
                <a:t>Enhance Driver Awareness</a:t>
              </a:r>
            </a:p>
            <a:p>
              <a:pPr marL="0" marR="0" lvl="0" indent="0" algn="ctr" rtl="0">
                <a:lnSpc>
                  <a:spcPct val="140008"/>
                </a:lnSpc>
                <a:spcBef>
                  <a:spcPts val="0"/>
                </a:spcBef>
                <a:spcAft>
                  <a:spcPts val="0"/>
                </a:spcAft>
                <a:buNone/>
              </a:pPr>
              <a:endParaRPr sz="1700" dirty="0">
                <a:solidFill>
                  <a:schemeClr val="bg1"/>
                </a:solidFill>
              </a:endParaRPr>
            </a:p>
          </p:txBody>
        </p:sp>
        <p:sp>
          <p:nvSpPr>
            <p:cNvPr id="84" name="Google Shape;444;p12">
              <a:extLst>
                <a:ext uri="{FF2B5EF4-FFF2-40B4-BE49-F238E27FC236}">
                  <a16:creationId xmlns:a16="http://schemas.microsoft.com/office/drawing/2014/main" id="{ACD5E6EC-679A-C9AD-8522-1E990BA0B23C}"/>
                </a:ext>
              </a:extLst>
            </p:cNvPr>
            <p:cNvSpPr txBox="1"/>
            <p:nvPr/>
          </p:nvSpPr>
          <p:spPr>
            <a:xfrm>
              <a:off x="932014" y="2715572"/>
              <a:ext cx="2107823" cy="1828105"/>
            </a:xfrm>
            <a:prstGeom prst="rect">
              <a:avLst/>
            </a:prstGeom>
            <a:noFill/>
            <a:ln>
              <a:noFill/>
            </a:ln>
          </p:spPr>
          <p:txBody>
            <a:bodyPr spcFirstLastPara="1" wrap="square" lIns="0" tIns="0" rIns="0" bIns="0" anchor="t" anchorCtr="0">
              <a:spAutoFit/>
            </a:bodyPr>
            <a:lstStyle/>
            <a:p>
              <a:pPr marL="0" marR="0">
                <a:lnSpc>
                  <a:spcPct val="107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Arial Unicode MS"/>
                </a:rPr>
                <a:t>Enhance passenger comfort and safety by optimizing bus operations using real-time IoT</a:t>
              </a:r>
            </a:p>
            <a:p>
              <a:pPr marL="0" marR="0" lvl="0" indent="0" algn="l" rtl="0">
                <a:lnSpc>
                  <a:spcPct val="140009"/>
                </a:lnSpc>
                <a:spcBef>
                  <a:spcPts val="0"/>
                </a:spcBef>
                <a:spcAft>
                  <a:spcPts val="0"/>
                </a:spcAft>
                <a:buNone/>
              </a:pPr>
              <a:endParaRPr sz="1400" b="1" dirty="0"/>
            </a:p>
          </p:txBody>
        </p:sp>
        <p:sp>
          <p:nvSpPr>
            <p:cNvPr id="85" name="Google Shape;447;p12">
              <a:extLst>
                <a:ext uri="{FF2B5EF4-FFF2-40B4-BE49-F238E27FC236}">
                  <a16:creationId xmlns:a16="http://schemas.microsoft.com/office/drawing/2014/main" id="{C3E9FFFD-1F68-9E34-41FC-6D0BAFBE83F3}"/>
                </a:ext>
              </a:extLst>
            </p:cNvPr>
            <p:cNvSpPr/>
            <p:nvPr/>
          </p:nvSpPr>
          <p:spPr>
            <a:xfrm>
              <a:off x="3845448" y="525531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48;p12">
              <a:extLst>
                <a:ext uri="{FF2B5EF4-FFF2-40B4-BE49-F238E27FC236}">
                  <a16:creationId xmlns:a16="http://schemas.microsoft.com/office/drawing/2014/main" id="{74FEECA6-3408-17E6-A606-B59D5A74E29C}"/>
                </a:ext>
              </a:extLst>
            </p:cNvPr>
            <p:cNvSpPr/>
            <p:nvPr/>
          </p:nvSpPr>
          <p:spPr>
            <a:xfrm>
              <a:off x="3988118" y="5406855"/>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449;p12">
              <a:extLst>
                <a:ext uri="{FF2B5EF4-FFF2-40B4-BE49-F238E27FC236}">
                  <a16:creationId xmlns:a16="http://schemas.microsoft.com/office/drawing/2014/main" id="{8EEE865F-7198-3541-D2EE-6DCCD14E40AE}"/>
                </a:ext>
              </a:extLst>
            </p:cNvPr>
            <p:cNvGrpSpPr/>
            <p:nvPr/>
          </p:nvGrpSpPr>
          <p:grpSpPr>
            <a:xfrm rot="16200000">
              <a:off x="7835528" y="2518096"/>
              <a:ext cx="840116" cy="6315692"/>
              <a:chOff x="0" y="0"/>
              <a:chExt cx="3304540" cy="28512680"/>
            </a:xfrm>
          </p:grpSpPr>
          <p:sp>
            <p:nvSpPr>
              <p:cNvPr id="88" name="Google Shape;450;p12">
                <a:extLst>
                  <a:ext uri="{FF2B5EF4-FFF2-40B4-BE49-F238E27FC236}">
                    <a16:creationId xmlns:a16="http://schemas.microsoft.com/office/drawing/2014/main" id="{4BD0A177-848A-46B5-3F94-ABE9D093FDD5}"/>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89" name="Google Shape;451;p12">
                <a:extLst>
                  <a:ext uri="{FF2B5EF4-FFF2-40B4-BE49-F238E27FC236}">
                    <a16:creationId xmlns:a16="http://schemas.microsoft.com/office/drawing/2014/main" id="{C40275FA-6F89-8EC5-18D4-070A09D0AEDE}"/>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accent1">
                  <a:lumMod val="60000"/>
                  <a:lumOff val="40000"/>
                </a:schemeClr>
              </a:solidFill>
              <a:ln>
                <a:noFill/>
              </a:ln>
            </p:spPr>
            <p:txBody>
              <a:bodyPr/>
              <a:lstStyle/>
              <a:p>
                <a:endParaRPr lang="en-US"/>
              </a:p>
            </p:txBody>
          </p:sp>
        </p:grpSp>
        <p:sp>
          <p:nvSpPr>
            <p:cNvPr id="91" name="Google Shape;453;p12">
              <a:extLst>
                <a:ext uri="{FF2B5EF4-FFF2-40B4-BE49-F238E27FC236}">
                  <a16:creationId xmlns:a16="http://schemas.microsoft.com/office/drawing/2014/main" id="{5FA2C9E4-6A8A-D2FC-0EFB-260CE92DA2A9}"/>
                </a:ext>
              </a:extLst>
            </p:cNvPr>
            <p:cNvSpPr/>
            <p:nvPr/>
          </p:nvSpPr>
          <p:spPr>
            <a:xfrm>
              <a:off x="2979504" y="4765902"/>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456;p12">
              <a:extLst>
                <a:ext uri="{FF2B5EF4-FFF2-40B4-BE49-F238E27FC236}">
                  <a16:creationId xmlns:a16="http://schemas.microsoft.com/office/drawing/2014/main" id="{14FDBEE2-D3A8-C3B7-807D-E798CFBC619E}"/>
                </a:ext>
              </a:extLst>
            </p:cNvPr>
            <p:cNvCxnSpPr>
              <a:cxnSpLocks/>
            </p:cNvCxnSpPr>
            <p:nvPr/>
          </p:nvCxnSpPr>
          <p:spPr>
            <a:xfrm rot="10800000" flipH="1">
              <a:off x="3116428" y="1950831"/>
              <a:ext cx="821797" cy="571180"/>
            </a:xfrm>
            <a:prstGeom prst="straightConnector1">
              <a:avLst/>
            </a:prstGeom>
            <a:noFill/>
            <a:ln w="9525" cap="flat" cmpd="sng">
              <a:solidFill>
                <a:srgbClr val="17365D"/>
              </a:solidFill>
              <a:prstDash val="solid"/>
              <a:round/>
              <a:headEnd type="none" w="sm" len="sm"/>
              <a:tailEnd type="none" w="sm" len="sm"/>
            </a:ln>
          </p:spPr>
        </p:cxnSp>
        <p:cxnSp>
          <p:nvCxnSpPr>
            <p:cNvPr id="93" name="Google Shape;457;p12">
              <a:extLst>
                <a:ext uri="{FF2B5EF4-FFF2-40B4-BE49-F238E27FC236}">
                  <a16:creationId xmlns:a16="http://schemas.microsoft.com/office/drawing/2014/main" id="{2369BC4C-8F2E-4232-C6DD-1F90C683E07A}"/>
                </a:ext>
              </a:extLst>
            </p:cNvPr>
            <p:cNvCxnSpPr>
              <a:cxnSpLocks/>
            </p:cNvCxnSpPr>
            <p:nvPr/>
          </p:nvCxnSpPr>
          <p:spPr>
            <a:xfrm rot="10800000" flipH="1">
              <a:off x="3477152" y="2997411"/>
              <a:ext cx="972695" cy="219092"/>
            </a:xfrm>
            <a:prstGeom prst="straightConnector1">
              <a:avLst/>
            </a:prstGeom>
            <a:noFill/>
            <a:ln w="9525" cap="flat" cmpd="sng">
              <a:solidFill>
                <a:srgbClr val="97B853"/>
              </a:solidFill>
              <a:prstDash val="solid"/>
              <a:round/>
              <a:headEnd type="none" w="sm" len="sm"/>
              <a:tailEnd type="none" w="sm" len="sm"/>
            </a:ln>
          </p:spPr>
        </p:cxnSp>
        <p:cxnSp>
          <p:nvCxnSpPr>
            <p:cNvPr id="94" name="Google Shape;458;p12">
              <a:extLst>
                <a:ext uri="{FF2B5EF4-FFF2-40B4-BE49-F238E27FC236}">
                  <a16:creationId xmlns:a16="http://schemas.microsoft.com/office/drawing/2014/main" id="{8C2BE164-800C-E7EC-AC98-C3E0683D3384}"/>
                </a:ext>
              </a:extLst>
            </p:cNvPr>
            <p:cNvCxnSpPr>
              <a:cxnSpLocks/>
            </p:cNvCxnSpPr>
            <p:nvPr/>
          </p:nvCxnSpPr>
          <p:spPr>
            <a:xfrm>
              <a:off x="3446855" y="4112621"/>
              <a:ext cx="980709" cy="107051"/>
            </a:xfrm>
            <a:prstGeom prst="straightConnector1">
              <a:avLst/>
            </a:prstGeom>
            <a:noFill/>
            <a:ln w="9525" cap="flat" cmpd="sng">
              <a:solidFill>
                <a:srgbClr val="17365D"/>
              </a:solidFill>
              <a:prstDash val="solid"/>
              <a:round/>
              <a:headEnd type="none" w="sm" len="sm"/>
              <a:tailEnd type="none" w="sm" len="sm"/>
            </a:ln>
          </p:spPr>
        </p:cxnSp>
        <p:cxnSp>
          <p:nvCxnSpPr>
            <p:cNvPr id="95" name="Google Shape;459;p12">
              <a:extLst>
                <a:ext uri="{FF2B5EF4-FFF2-40B4-BE49-F238E27FC236}">
                  <a16:creationId xmlns:a16="http://schemas.microsoft.com/office/drawing/2014/main" id="{50E20387-1EC2-04ED-12FA-B5377306D956}"/>
                </a:ext>
              </a:extLst>
            </p:cNvPr>
            <p:cNvCxnSpPr>
              <a:cxnSpLocks/>
            </p:cNvCxnSpPr>
            <p:nvPr/>
          </p:nvCxnSpPr>
          <p:spPr>
            <a:xfrm>
              <a:off x="3158588" y="4926800"/>
              <a:ext cx="783997" cy="559733"/>
            </a:xfrm>
            <a:prstGeom prst="straightConnector1">
              <a:avLst/>
            </a:prstGeom>
            <a:noFill/>
            <a:ln w="9525" cap="flat" cmpd="sng">
              <a:solidFill>
                <a:srgbClr val="97B853"/>
              </a:solidFill>
              <a:prstDash val="solid"/>
              <a:round/>
              <a:headEnd type="none" w="sm" len="sm"/>
              <a:tailEnd type="none" w="sm" len="sm"/>
            </a:ln>
          </p:spPr>
        </p:cxnSp>
        <p:sp>
          <p:nvSpPr>
            <p:cNvPr id="105" name="Google Shape;440;p12">
              <a:extLst>
                <a:ext uri="{FF2B5EF4-FFF2-40B4-BE49-F238E27FC236}">
                  <a16:creationId xmlns:a16="http://schemas.microsoft.com/office/drawing/2014/main" id="{EF258474-B9C6-994D-AEE8-31FE0E091FE1}"/>
                </a:ext>
              </a:extLst>
            </p:cNvPr>
            <p:cNvSpPr txBox="1"/>
            <p:nvPr/>
          </p:nvSpPr>
          <p:spPr>
            <a:xfrm>
              <a:off x="5116322" y="2586778"/>
              <a:ext cx="6315692" cy="1174212"/>
            </a:xfrm>
            <a:prstGeom prst="rect">
              <a:avLst/>
            </a:prstGeom>
            <a:noFill/>
            <a:ln>
              <a:noFill/>
            </a:ln>
          </p:spPr>
          <p:txBody>
            <a:bodyPr spcFirstLastPara="1" wrap="square" lIns="0" tIns="0" rIns="0" bIns="0" anchor="t" anchorCtr="0">
              <a:spAutoFit/>
            </a:bodyPr>
            <a:lstStyle/>
            <a:p>
              <a:pPr algn="ctr">
                <a:lnSpc>
                  <a:spcPct val="140008"/>
                </a:lnSpc>
              </a:pPr>
              <a:r>
                <a:rPr lang="en-US" sz="2800" kern="100" dirty="0">
                  <a:solidFill>
                    <a:schemeClr val="bg1"/>
                  </a:solidFill>
                  <a:effectLst/>
                  <a:latin typeface="Aptos" panose="020B0004020202020204" pitchFamily="34" charset="0"/>
                  <a:ea typeface="Aptos" panose="020B0004020202020204" pitchFamily="34" charset="0"/>
                  <a:cs typeface="Arial Unicode MS"/>
                </a:rPr>
                <a:t>Reduce Bus Competition</a:t>
              </a:r>
            </a:p>
            <a:p>
              <a:pPr algn="ctr">
                <a:lnSpc>
                  <a:spcPct val="140008"/>
                </a:lnSpc>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06" name="Google Shape;440;p12">
              <a:extLst>
                <a:ext uri="{FF2B5EF4-FFF2-40B4-BE49-F238E27FC236}">
                  <a16:creationId xmlns:a16="http://schemas.microsoft.com/office/drawing/2014/main" id="{33ADFA37-7C97-39D3-C2DB-E048E012AAB2}"/>
                </a:ext>
              </a:extLst>
            </p:cNvPr>
            <p:cNvSpPr txBox="1"/>
            <p:nvPr/>
          </p:nvSpPr>
          <p:spPr>
            <a:xfrm>
              <a:off x="5410200" y="4114800"/>
              <a:ext cx="6450489" cy="1127261"/>
            </a:xfrm>
            <a:prstGeom prst="rect">
              <a:avLst/>
            </a:prstGeom>
            <a:noFill/>
            <a:ln>
              <a:noFill/>
            </a:ln>
          </p:spPr>
          <p:txBody>
            <a:bodyPr spcFirstLastPara="1" wrap="square" lIns="0" tIns="0" rIns="0" bIns="0" anchor="t" anchorCtr="0">
              <a:spAutoFit/>
            </a:bodyPr>
            <a:lstStyle/>
            <a:p>
              <a:pPr marL="0" marR="0" algn="ctr">
                <a:lnSpc>
                  <a:spcPct val="107000"/>
                </a:lnSpc>
                <a:spcBef>
                  <a:spcPts val="0"/>
                </a:spcBef>
                <a:spcAft>
                  <a:spcPts val="800"/>
                </a:spcAft>
              </a:pPr>
              <a:r>
                <a:rPr lang="en-US" sz="2800" kern="100" dirty="0">
                  <a:solidFill>
                    <a:schemeClr val="bg1"/>
                  </a:solidFill>
                  <a:effectLst/>
                  <a:latin typeface="Aptos" panose="020B0004020202020204" pitchFamily="34" charset="0"/>
                  <a:ea typeface="Aptos" panose="020B0004020202020204" pitchFamily="34" charset="0"/>
                  <a:cs typeface="Arial Unicode MS"/>
                </a:rPr>
                <a:t>Monitor Seat Availability</a:t>
              </a:r>
            </a:p>
            <a:p>
              <a:pPr algn="ctr">
                <a:lnSpc>
                  <a:spcPct val="140008"/>
                </a:lnSpc>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07" name="Google Shape;440;p12">
              <a:extLst>
                <a:ext uri="{FF2B5EF4-FFF2-40B4-BE49-F238E27FC236}">
                  <a16:creationId xmlns:a16="http://schemas.microsoft.com/office/drawing/2014/main" id="{A8CEEB38-73A1-8213-05F4-2F398C55ABE1}"/>
                </a:ext>
              </a:extLst>
            </p:cNvPr>
            <p:cNvSpPr txBox="1"/>
            <p:nvPr/>
          </p:nvSpPr>
          <p:spPr>
            <a:xfrm>
              <a:off x="4853774" y="5451165"/>
              <a:ext cx="6450489" cy="667787"/>
            </a:xfrm>
            <a:prstGeom prst="rect">
              <a:avLst/>
            </a:prstGeom>
            <a:noFill/>
            <a:ln>
              <a:noFill/>
            </a:ln>
          </p:spPr>
          <p:txBody>
            <a:bodyPr spcFirstLastPara="1" wrap="square" lIns="0" tIns="0" rIns="0" bIns="0" anchor="t" anchorCtr="0">
              <a:spAutoFit/>
            </a:bodyPr>
            <a:lstStyle/>
            <a:p>
              <a:pPr marL="0" marR="0" algn="ctr">
                <a:lnSpc>
                  <a:spcPct val="107000"/>
                </a:lnSpc>
                <a:spcBef>
                  <a:spcPts val="0"/>
                </a:spcBef>
                <a:spcAft>
                  <a:spcPts val="800"/>
                </a:spcAft>
              </a:pPr>
              <a:r>
                <a:rPr lang="en-US" sz="2800" kern="100" dirty="0">
                  <a:solidFill>
                    <a:schemeClr val="bg1"/>
                  </a:solidFill>
                  <a:effectLst/>
                  <a:latin typeface="Aptos" panose="020B0004020202020204" pitchFamily="34" charset="0"/>
                  <a:ea typeface="Aptos" panose="020B0004020202020204" pitchFamily="34" charset="0"/>
                  <a:cs typeface="Arial Unicode MS"/>
                </a:rPr>
                <a:t>Ensure Reliable Connectivity</a:t>
              </a:r>
            </a:p>
          </p:txBody>
        </p:sp>
        <p:grpSp>
          <p:nvGrpSpPr>
            <p:cNvPr id="7" name="Google Shape;426;p12">
              <a:extLst>
                <a:ext uri="{FF2B5EF4-FFF2-40B4-BE49-F238E27FC236}">
                  <a16:creationId xmlns:a16="http://schemas.microsoft.com/office/drawing/2014/main" id="{6A9C6D34-22B8-28C6-C9E0-3CEB92D815FF}"/>
                </a:ext>
              </a:extLst>
            </p:cNvPr>
            <p:cNvGrpSpPr/>
            <p:nvPr/>
          </p:nvGrpSpPr>
          <p:grpSpPr>
            <a:xfrm rot="16200000">
              <a:off x="6550094" y="-2567377"/>
              <a:ext cx="840116" cy="6249409"/>
              <a:chOff x="-2" y="7"/>
              <a:chExt cx="3304540" cy="28213435"/>
            </a:xfrm>
          </p:grpSpPr>
          <p:sp>
            <p:nvSpPr>
              <p:cNvPr id="8" name="Google Shape;427;p12">
                <a:extLst>
                  <a:ext uri="{FF2B5EF4-FFF2-40B4-BE49-F238E27FC236}">
                    <a16:creationId xmlns:a16="http://schemas.microsoft.com/office/drawing/2014/main" id="{D889417B-021A-F527-E346-E181CE806E53}"/>
                  </a:ext>
                </a:extLst>
              </p:cNvPr>
              <p:cNvSpPr/>
              <p:nvPr/>
            </p:nvSpPr>
            <p:spPr>
              <a:xfrm>
                <a:off x="127002" y="127018"/>
                <a:ext cx="3051809" cy="2808642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9" name="Google Shape;428;p12">
                <a:extLst>
                  <a:ext uri="{FF2B5EF4-FFF2-40B4-BE49-F238E27FC236}">
                    <a16:creationId xmlns:a16="http://schemas.microsoft.com/office/drawing/2014/main" id="{9B833B1A-4A94-00B8-F161-46F1D554D7F1}"/>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13" name="Google Shape;440;p12">
              <a:extLst>
                <a:ext uri="{FF2B5EF4-FFF2-40B4-BE49-F238E27FC236}">
                  <a16:creationId xmlns:a16="http://schemas.microsoft.com/office/drawing/2014/main" id="{ED21F311-946D-4FD6-86CA-FB111406F989}"/>
                </a:ext>
              </a:extLst>
            </p:cNvPr>
            <p:cNvSpPr txBox="1"/>
            <p:nvPr/>
          </p:nvSpPr>
          <p:spPr>
            <a:xfrm>
              <a:off x="3565826" y="276609"/>
              <a:ext cx="6315692" cy="1101735"/>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US" sz="2800" kern="100" dirty="0">
                  <a:solidFill>
                    <a:schemeClr val="bg1"/>
                  </a:solidFill>
                  <a:effectLst/>
                  <a:latin typeface="Aptos" panose="020B0004020202020204" pitchFamily="34" charset="0"/>
                  <a:ea typeface="Aptos" panose="020B0004020202020204" pitchFamily="34" charset="0"/>
                  <a:cs typeface="Arial Unicode MS"/>
                </a:rPr>
                <a:t>Facilitate Real-Time Data Sharing</a:t>
              </a:r>
              <a:endParaRPr lang="en-US" sz="3200" kern="100" dirty="0">
                <a:solidFill>
                  <a:schemeClr val="bg1"/>
                </a:solidFill>
                <a:effectLst/>
                <a:latin typeface="Aptos" panose="020B0004020202020204" pitchFamily="34" charset="0"/>
                <a:ea typeface="Aptos" panose="020B0004020202020204" pitchFamily="34" charset="0"/>
                <a:cs typeface="Arial Unicode MS"/>
              </a:endParaRPr>
            </a:p>
            <a:p>
              <a:pPr marL="0" marR="0" lvl="0" indent="0" algn="ctr" rtl="0">
                <a:lnSpc>
                  <a:spcPct val="140008"/>
                </a:lnSpc>
                <a:spcBef>
                  <a:spcPts val="0"/>
                </a:spcBef>
                <a:spcAft>
                  <a:spcPts val="0"/>
                </a:spcAft>
                <a:buNone/>
              </a:pPr>
              <a:endParaRPr sz="1700" dirty="0">
                <a:solidFill>
                  <a:schemeClr val="bg1"/>
                </a:solidFill>
              </a:endParaRPr>
            </a:p>
          </p:txBody>
        </p:sp>
        <p:sp>
          <p:nvSpPr>
            <p:cNvPr id="14" name="Google Shape;431;p12">
              <a:extLst>
                <a:ext uri="{FF2B5EF4-FFF2-40B4-BE49-F238E27FC236}">
                  <a16:creationId xmlns:a16="http://schemas.microsoft.com/office/drawing/2014/main" id="{CA5312D7-A248-342C-DCC0-3754423FE9D5}"/>
                </a:ext>
              </a:extLst>
            </p:cNvPr>
            <p:cNvSpPr/>
            <p:nvPr/>
          </p:nvSpPr>
          <p:spPr>
            <a:xfrm>
              <a:off x="2831128" y="525791"/>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456;p12">
              <a:extLst>
                <a:ext uri="{FF2B5EF4-FFF2-40B4-BE49-F238E27FC236}">
                  <a16:creationId xmlns:a16="http://schemas.microsoft.com/office/drawing/2014/main" id="{033095EB-4CB3-4E08-5B49-666B024915C5}"/>
                </a:ext>
              </a:extLst>
            </p:cNvPr>
            <p:cNvCxnSpPr>
              <a:cxnSpLocks/>
            </p:cNvCxnSpPr>
            <p:nvPr/>
          </p:nvCxnSpPr>
          <p:spPr>
            <a:xfrm flipV="1">
              <a:off x="2404591" y="977386"/>
              <a:ext cx="420404" cy="736205"/>
            </a:xfrm>
            <a:prstGeom prst="straightConnector1">
              <a:avLst/>
            </a:prstGeom>
            <a:noFill/>
            <a:ln w="9525" cap="flat" cmpd="sng">
              <a:solidFill>
                <a:srgbClr val="17365D"/>
              </a:solidFill>
              <a:prstDash val="solid"/>
              <a:round/>
              <a:headEnd type="none" w="sm" len="sm"/>
              <a:tailEnd type="none" w="sm" len="sm"/>
            </a:ln>
          </p:spPr>
        </p:cxnSp>
        <p:sp>
          <p:nvSpPr>
            <p:cNvPr id="18" name="Google Shape;424;p12">
              <a:extLst>
                <a:ext uri="{FF2B5EF4-FFF2-40B4-BE49-F238E27FC236}">
                  <a16:creationId xmlns:a16="http://schemas.microsoft.com/office/drawing/2014/main" id="{F49488A2-BC8C-BD8F-1BD4-D11B84AEED90}"/>
                </a:ext>
              </a:extLst>
            </p:cNvPr>
            <p:cNvSpPr/>
            <p:nvPr/>
          </p:nvSpPr>
          <p:spPr>
            <a:xfrm>
              <a:off x="2250232" y="1705214"/>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tle 4">
            <a:extLst>
              <a:ext uri="{FF2B5EF4-FFF2-40B4-BE49-F238E27FC236}">
                <a16:creationId xmlns:a16="http://schemas.microsoft.com/office/drawing/2014/main" id="{12B6129A-BD3D-F2BE-2BB6-4D951E692A6D}"/>
              </a:ext>
            </a:extLst>
          </p:cNvPr>
          <p:cNvSpPr txBox="1">
            <a:spLocks/>
          </p:cNvSpPr>
          <p:nvPr/>
        </p:nvSpPr>
        <p:spPr>
          <a:xfrm>
            <a:off x="1371600" y="303555"/>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Specific Objective and Sub Objectives</a:t>
            </a:r>
          </a:p>
        </p:txBody>
      </p:sp>
      <p:sp>
        <p:nvSpPr>
          <p:cNvPr id="3" name="Rectangle 2">
            <a:extLst>
              <a:ext uri="{FF2B5EF4-FFF2-40B4-BE49-F238E27FC236}">
                <a16:creationId xmlns:a16="http://schemas.microsoft.com/office/drawing/2014/main" id="{655BA6F0-7D9F-4C6D-FE1C-34FFFB28B27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28498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19"/>
                                        </p:tgtEl>
                                        <p:attrNameLst>
                                          <p:attrName>style.visibility</p:attrName>
                                        </p:attrNameLst>
                                      </p:cBhvr>
                                      <p:to>
                                        <p:strVal val="visible"/>
                                      </p:to>
                                    </p:set>
                                    <p:animEffect transition="in" filter="circle(in)">
                                      <p:cBhvr>
                                        <p:cTn id="1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13" name="Picture 12">
            <a:extLst>
              <a:ext uri="{FF2B5EF4-FFF2-40B4-BE49-F238E27FC236}">
                <a16:creationId xmlns:a16="http://schemas.microsoft.com/office/drawing/2014/main" id="{19F738D1-ADEB-096D-6A31-B5C39C18A4B2}"/>
              </a:ext>
            </a:extLst>
          </p:cNvPr>
          <p:cNvPicPr>
            <a:picLocks noChangeAspect="1"/>
          </p:cNvPicPr>
          <p:nvPr/>
        </p:nvPicPr>
        <p:blipFill>
          <a:blip r:embed="rId4"/>
          <a:stretch>
            <a:fillRect/>
          </a:stretch>
        </p:blipFill>
        <p:spPr>
          <a:xfrm>
            <a:off x="4495800" y="-8061"/>
            <a:ext cx="10528705" cy="1530229"/>
          </a:xfrm>
          <a:prstGeom prst="rect">
            <a:avLst/>
          </a:prstGeom>
        </p:spPr>
      </p:pic>
      <p:pic>
        <p:nvPicPr>
          <p:cNvPr id="6" name="Picture 5" descr="A diagram of a network of information">
            <a:extLst>
              <a:ext uri="{FF2B5EF4-FFF2-40B4-BE49-F238E27FC236}">
                <a16:creationId xmlns:a16="http://schemas.microsoft.com/office/drawing/2014/main" id="{A8124B5F-22EC-A35B-8859-7E45F7F50E9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98" t="4372" b="2550"/>
          <a:stretch/>
        </p:blipFill>
        <p:spPr>
          <a:xfrm>
            <a:off x="1524000" y="757054"/>
            <a:ext cx="9296400" cy="5562601"/>
          </a:xfrm>
          <a:prstGeom prst="rect">
            <a:avLst/>
          </a:prstGeom>
          <a:ln>
            <a:solidFill>
              <a:schemeClr val="accent1"/>
            </a:solid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46B9B95D-16E6-9ED7-EC32-3D35F4D3921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3260905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831850" y="1709738"/>
            <a:ext cx="11207750" cy="2852737"/>
          </a:xfrm>
        </p:spPr>
        <p:txBody>
          <a:bodyPr/>
          <a:lstStyle/>
          <a:p>
            <a:r>
              <a:rPr lang="en-US" b="1" dirty="0"/>
              <a:t>IT21205460 |SENARATHNE A.S.C.G</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solidFill>
                  <a:schemeClr val="tx1">
                    <a:lumMod val="65000"/>
                    <a:lumOff val="35000"/>
                  </a:schemeClr>
                </a:solidFill>
              </a:rPr>
              <a:t>BSc (Hons) Degree in Information Technology ( specialization in Information Technology )</a:t>
            </a:r>
          </a:p>
        </p:txBody>
      </p:sp>
      <p:sp>
        <p:nvSpPr>
          <p:cNvPr id="2" name="Freeform 9">
            <a:extLst>
              <a:ext uri="{FF2B5EF4-FFF2-40B4-BE49-F238E27FC236}">
                <a16:creationId xmlns:a16="http://schemas.microsoft.com/office/drawing/2014/main" id="{5AE5A594-F41B-A204-74AE-EA8DFA7ED4E1}"/>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BAF1142E-2F47-D02E-D08E-9ED11BCC76DD}"/>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7" name="Picture 6" descr="A person with a beard smiling">
            <a:extLst>
              <a:ext uri="{FF2B5EF4-FFF2-40B4-BE49-F238E27FC236}">
                <a16:creationId xmlns:a16="http://schemas.microsoft.com/office/drawing/2014/main" id="{98686E4A-E6BC-539F-37D6-5E4E85C9F6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4942" y="1930147"/>
            <a:ext cx="2669416" cy="2997705"/>
          </a:xfrm>
          <a:prstGeom prst="rect">
            <a:avLst/>
          </a:prstGeom>
          <a:effectLst>
            <a:outerShdw blurRad="254000" dist="127000" dir="5400000" algn="ctr" rotWithShape="0">
              <a:srgbClr val="000000">
                <a:alpha val="70000"/>
              </a:srgbClr>
            </a:outerShdw>
          </a:effectLst>
        </p:spPr>
      </p:pic>
    </p:spTree>
    <p:extLst>
      <p:ext uri="{BB962C8B-B14F-4D97-AF65-F5344CB8AC3E}">
        <p14:creationId xmlns:p14="http://schemas.microsoft.com/office/powerpoint/2010/main" val="2181409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8.33333E-7 0 L 0.37552 -0.25463 " pathEditMode="relative" rAng="0" ptsTypes="AA">
                                      <p:cBhvr>
                                        <p:cTn id="6" dur="2000" fill="hold"/>
                                        <p:tgtEl>
                                          <p:spTgt spid="7"/>
                                        </p:tgtEl>
                                        <p:attrNameLst>
                                          <p:attrName>ppt_x</p:attrName>
                                          <p:attrName>ppt_y</p:attrName>
                                        </p:attrNameLst>
                                      </p:cBhvr>
                                      <p:rCtr x="18776" y="-12731"/>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C54CA8-9436-1006-996C-D7ECE929A242}"/>
              </a:ext>
            </a:extLst>
          </p:cNvPr>
          <p:cNvSpPr txBox="1"/>
          <p:nvPr/>
        </p:nvSpPr>
        <p:spPr>
          <a:xfrm>
            <a:off x="116634" y="0"/>
            <a:ext cx="2590800" cy="707886"/>
          </a:xfrm>
          <a:prstGeom prst="rect">
            <a:avLst/>
          </a:prstGeom>
          <a:noFill/>
        </p:spPr>
        <p:txBody>
          <a:bodyPr wrap="square" rtlCol="0">
            <a:spAutoFit/>
          </a:bodyPr>
          <a:lstStyle/>
          <a:p>
            <a:r>
              <a:rPr lang="en-US" sz="4000" dirty="0">
                <a:latin typeface="Adobe Devanagari"/>
              </a:rPr>
              <a:t>Flow Chart</a:t>
            </a:r>
          </a:p>
        </p:txBody>
      </p:sp>
      <p:pic>
        <p:nvPicPr>
          <p:cNvPr id="9" name="Picture 8" descr="A diagram of a software flowchart&#10;&#10;Description automatically generated">
            <a:extLst>
              <a:ext uri="{FF2B5EF4-FFF2-40B4-BE49-F238E27FC236}">
                <a16:creationId xmlns:a16="http://schemas.microsoft.com/office/drawing/2014/main" id="{4FFE172B-D5B5-06FA-89B6-CDD8E3055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228600"/>
            <a:ext cx="9372600" cy="6019800"/>
          </a:xfrm>
          <a:prstGeom prst="rect">
            <a:avLst/>
          </a:prstGeom>
        </p:spPr>
      </p:pic>
    </p:spTree>
    <p:extLst>
      <p:ext uri="{BB962C8B-B14F-4D97-AF65-F5344CB8AC3E}">
        <p14:creationId xmlns:p14="http://schemas.microsoft.com/office/powerpoint/2010/main" val="23316396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A29E1BE2-38AF-2DDE-6A1C-A8F9B8668C49}"/>
              </a:ext>
            </a:extLst>
          </p:cNvPr>
          <p:cNvSpPr txBox="1">
            <a:spLocks/>
          </p:cNvSpPr>
          <p:nvPr/>
        </p:nvSpPr>
        <p:spPr>
          <a:xfrm>
            <a:off x="533400" y="1524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Technologies to be used</a:t>
            </a:r>
          </a:p>
        </p:txBody>
      </p:sp>
      <p:sp>
        <p:nvSpPr>
          <p:cNvPr id="22" name="Google Shape;479;p14">
            <a:extLst>
              <a:ext uri="{FF2B5EF4-FFF2-40B4-BE49-F238E27FC236}">
                <a16:creationId xmlns:a16="http://schemas.microsoft.com/office/drawing/2014/main" id="{B3FB82A8-B85F-25FB-1B88-6AE83128C814}"/>
              </a:ext>
            </a:extLst>
          </p:cNvPr>
          <p:cNvSpPr/>
          <p:nvPr/>
        </p:nvSpPr>
        <p:spPr>
          <a:xfrm>
            <a:off x="1977032" y="1284630"/>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6;p14">
            <a:extLst>
              <a:ext uri="{FF2B5EF4-FFF2-40B4-BE49-F238E27FC236}">
                <a16:creationId xmlns:a16="http://schemas.microsoft.com/office/drawing/2014/main" id="{D26B87AA-055A-65EB-925B-5924FEA3C3E7}"/>
              </a:ext>
            </a:extLst>
          </p:cNvPr>
          <p:cNvSpPr/>
          <p:nvPr/>
        </p:nvSpPr>
        <p:spPr>
          <a:xfrm>
            <a:off x="1732776" y="1117489"/>
            <a:ext cx="645494" cy="6723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37716" r="-37765" b="-134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TextBox 37">
            <a:extLst>
              <a:ext uri="{FF2B5EF4-FFF2-40B4-BE49-F238E27FC236}">
                <a16:creationId xmlns:a16="http://schemas.microsoft.com/office/drawing/2014/main" id="{0F52DD7F-9968-9926-DB01-E40C7FDAD376}"/>
              </a:ext>
            </a:extLst>
          </p:cNvPr>
          <p:cNvSpPr txBox="1"/>
          <p:nvPr/>
        </p:nvSpPr>
        <p:spPr>
          <a:xfrm>
            <a:off x="1964315" y="2196589"/>
            <a:ext cx="2836285" cy="2954655"/>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Technologies</a:t>
            </a:r>
          </a:p>
          <a:p>
            <a:pPr marL="457200" marR="0">
              <a:lnSpc>
                <a:spcPct val="107000"/>
              </a:lnSpc>
              <a:spcBef>
                <a:spcPts val="0"/>
              </a:spcBef>
              <a:spcAft>
                <a:spcPts val="0"/>
              </a:spcAft>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Calibri" panose="020F0502020204030204" pitchFamily="34" charset="0"/>
                <a:ea typeface="Aptos" panose="020B0004020202020204" pitchFamily="34" charset="0"/>
                <a:cs typeface="Arial Unicode MS"/>
              </a:rPr>
              <a:t>Esp 32</a:t>
            </a:r>
            <a:endParaRPr lang="en-US" sz="1800" kern="100" dirty="0">
              <a:solidFill>
                <a:schemeClr val="bg1"/>
              </a:solidFill>
              <a:effectLst/>
              <a:latin typeface="Aptos" panose="020B0004020202020204" pitchFamily="34" charset="0"/>
              <a:ea typeface="Aptos" panose="020B0004020202020204" pitchFamily="34" charset="0"/>
              <a:cs typeface="Arial Unicode MS"/>
            </a:endParaRP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Calibri" panose="020F0502020204030204" pitchFamily="34" charset="0"/>
                <a:ea typeface="Aptos" panose="020B0004020202020204" pitchFamily="34" charset="0"/>
                <a:cs typeface="Arial Unicode MS"/>
              </a:rPr>
              <a:t>MQTT</a:t>
            </a:r>
            <a:endParaRPr lang="en-US" sz="1800" kern="100" dirty="0">
              <a:solidFill>
                <a:schemeClr val="bg1"/>
              </a:solidFill>
              <a:effectLst/>
              <a:latin typeface="Aptos" panose="020B0004020202020204" pitchFamily="34" charset="0"/>
              <a:ea typeface="Aptos" panose="020B0004020202020204" pitchFamily="34" charset="0"/>
              <a:cs typeface="Arial Unicode MS"/>
            </a:endParaRP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Calibri" panose="020F0502020204030204" pitchFamily="34" charset="0"/>
                <a:ea typeface="Aptos" panose="020B0004020202020204" pitchFamily="34" charset="0"/>
                <a:cs typeface="Arial Unicode MS"/>
              </a:rPr>
              <a:t>Firebase Realtime Database</a:t>
            </a:r>
            <a:endParaRPr lang="en-US" sz="1800" kern="100" dirty="0">
              <a:solidFill>
                <a:schemeClr val="bg1"/>
              </a:solidFill>
              <a:effectLst/>
              <a:latin typeface="Aptos" panose="020B0004020202020204" pitchFamily="34" charset="0"/>
              <a:ea typeface="Aptos" panose="020B0004020202020204" pitchFamily="34" charset="0"/>
              <a:cs typeface="Arial Unicode MS"/>
            </a:endParaRPr>
          </a:p>
          <a:p>
            <a:pPr marL="742950" marR="0" indent="-285750">
              <a:lnSpc>
                <a:spcPct val="107000"/>
              </a:lnSpc>
              <a:spcBef>
                <a:spcPts val="0"/>
              </a:spcBef>
              <a:spcAft>
                <a:spcPts val="800"/>
              </a:spcAft>
              <a:buFont typeface="Arial" panose="020B0604020202020204" pitchFamily="34" charset="0"/>
              <a:buChar char="•"/>
            </a:pPr>
            <a:r>
              <a:rPr lang="en-US" sz="1800" kern="100" dirty="0">
                <a:solidFill>
                  <a:schemeClr val="bg1"/>
                </a:solidFill>
                <a:effectLst/>
                <a:latin typeface="Calibri" panose="020F0502020204030204" pitchFamily="34" charset="0"/>
                <a:ea typeface="Aptos" panose="020B0004020202020204" pitchFamily="34" charset="0"/>
                <a:cs typeface="Arial Unicode MS"/>
              </a:rPr>
              <a:t>C++</a:t>
            </a:r>
          </a:p>
          <a:p>
            <a:pPr marL="742950" marR="0" indent="-285750">
              <a:lnSpc>
                <a:spcPct val="107000"/>
              </a:lnSpc>
              <a:spcBef>
                <a:spcPts val="0"/>
              </a:spcBef>
              <a:spcAft>
                <a:spcPts val="800"/>
              </a:spcAft>
              <a:buFont typeface="Arial" panose="020B0604020202020204" pitchFamily="34" charset="0"/>
              <a:buChar char="•"/>
            </a:pPr>
            <a:r>
              <a:rPr lang="en-US" kern="100" dirty="0">
                <a:solidFill>
                  <a:schemeClr val="bg1"/>
                </a:solidFill>
                <a:latin typeface="Calibri" panose="020F0502020204030204" pitchFamily="34" charset="0"/>
                <a:ea typeface="Aptos" panose="020B0004020202020204" pitchFamily="34" charset="0"/>
                <a:cs typeface="Arial Unicode MS"/>
              </a:rPr>
              <a:t>AWS</a:t>
            </a:r>
            <a:endParaRPr lang="en-US" sz="1800" kern="100" dirty="0">
              <a:solidFill>
                <a:schemeClr val="bg1"/>
              </a:solidFill>
              <a:effectLst/>
              <a:latin typeface="Aptos" panose="020B0004020202020204" pitchFamily="34" charset="0"/>
              <a:ea typeface="Aptos" panose="020B0004020202020204" pitchFamily="34" charset="0"/>
              <a:cs typeface="Arial Unicode MS"/>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6" name="Rectangle 5">
            <a:extLst>
              <a:ext uri="{FF2B5EF4-FFF2-40B4-BE49-F238E27FC236}">
                <a16:creationId xmlns:a16="http://schemas.microsoft.com/office/drawing/2014/main" id="{82F49131-47BD-C9B7-7877-478C79E1BC5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7" name="Picture 6" descr="A person standing in front of a computer&#10;&#10;Description automatically generated">
            <a:extLst>
              <a:ext uri="{FF2B5EF4-FFF2-40B4-BE49-F238E27FC236}">
                <a16:creationId xmlns:a16="http://schemas.microsoft.com/office/drawing/2014/main" id="{C188EA7D-C276-6670-242B-C531F5B2E2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44856" y="1269974"/>
            <a:ext cx="6478697" cy="4318052"/>
          </a:xfrm>
          <a:prstGeom prst="rect">
            <a:avLst/>
          </a:prstGeom>
        </p:spPr>
      </p:pic>
    </p:spTree>
    <p:extLst>
      <p:ext uri="{BB962C8B-B14F-4D97-AF65-F5344CB8AC3E}">
        <p14:creationId xmlns:p14="http://schemas.microsoft.com/office/powerpoint/2010/main" val="1266793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F15C2446-0171-B432-23B4-A10FE685EC4C}"/>
              </a:ext>
            </a:extLst>
          </p:cNvPr>
          <p:cNvSpPr txBox="1">
            <a:spLocks/>
          </p:cNvSpPr>
          <p:nvPr/>
        </p:nvSpPr>
        <p:spPr>
          <a:xfrm>
            <a:off x="1164021" y="685800"/>
            <a:ext cx="10363200" cy="1362075"/>
          </a:xfrm>
          <a:prstGeom prst="rect">
            <a:avLst/>
          </a:prstGeom>
        </p:spPr>
        <p:txBody>
          <a:bodyPr vert="horz" lIns="91440" tIns="45720" rIns="91440" bIns="45720" rtlCol="0" anchor="t">
            <a:normAutofit fontScale="825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a:solidFill>
                  <a:prstClr val="black"/>
                </a:solidFill>
              </a:rPr>
              <a:t>PROJECT REQUIREMENTS</a:t>
            </a:r>
            <a:endParaRPr kumimoji="0" lang="en-US" sz="44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Rounded Corners 5">
            <a:extLst>
              <a:ext uri="{FF2B5EF4-FFF2-40B4-BE49-F238E27FC236}">
                <a16:creationId xmlns:a16="http://schemas.microsoft.com/office/drawing/2014/main" id="{E89BA86E-B97C-A8D8-7E1E-0CBBC123D9AF}"/>
              </a:ext>
            </a:extLst>
          </p:cNvPr>
          <p:cNvSpPr/>
          <p:nvPr/>
        </p:nvSpPr>
        <p:spPr>
          <a:xfrm>
            <a:off x="701769" y="1676400"/>
            <a:ext cx="5001988" cy="4419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471FB4A-B8CA-DB06-79F1-A64CF269F6BF}"/>
              </a:ext>
            </a:extLst>
          </p:cNvPr>
          <p:cNvSpPr/>
          <p:nvPr/>
        </p:nvSpPr>
        <p:spPr>
          <a:xfrm>
            <a:off x="6629400" y="1676400"/>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5D48B75-78A7-1487-4FD0-C9E942F606F8}"/>
              </a:ext>
            </a:extLst>
          </p:cNvPr>
          <p:cNvSpPr/>
          <p:nvPr/>
        </p:nvSpPr>
        <p:spPr>
          <a:xfrm>
            <a:off x="6629400" y="3962400"/>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29DF13C-0DBA-11FD-1F91-DBCC1606E512}"/>
              </a:ext>
            </a:extLst>
          </p:cNvPr>
          <p:cNvSpPr txBox="1"/>
          <p:nvPr/>
        </p:nvSpPr>
        <p:spPr>
          <a:xfrm>
            <a:off x="291866" y="1899718"/>
            <a:ext cx="4681137" cy="4043799"/>
          </a:xfrm>
          <a:prstGeom prst="rect">
            <a:avLst/>
          </a:prstGeom>
          <a:noFill/>
        </p:spPr>
        <p:txBody>
          <a:bodyPr wrap="square" rtlCol="0">
            <a:spAutoFit/>
          </a:bodyPr>
          <a:lstStyle/>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Software Requirements</a:t>
            </a:r>
          </a:p>
          <a:p>
            <a:pPr marL="457200" marR="0">
              <a:lnSpc>
                <a:spcPct val="107000"/>
              </a:lnSpc>
              <a:spcBef>
                <a:spcPts val="0"/>
              </a:spcBef>
              <a:spcAft>
                <a:spcPts val="0"/>
              </a:spcAft>
            </a:pPr>
            <a:endPar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1085850" lvl="1" indent="-171450">
              <a:lnSpc>
                <a:spcPct val="107000"/>
              </a:lnSpc>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Iskoola Pota" panose="020B0502040204020203" pitchFamily="34" charset="0"/>
              </a:rPr>
              <a:t>VS Code</a:t>
            </a:r>
          </a:p>
          <a:p>
            <a:pPr marL="1085850" lvl="1" indent="-171450">
              <a:lnSpc>
                <a:spcPct val="107000"/>
              </a:lnSpc>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Arduino IDE</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200" b="1" kern="100" dirty="0">
              <a:solidFill>
                <a:schemeClr val="bg1"/>
              </a:solidFill>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200" b="1" kern="100" dirty="0">
              <a:solidFill>
                <a:schemeClr val="bg1"/>
              </a:solidFill>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lang="en-US" sz="1200"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Hardware Requirements</a:t>
            </a:r>
          </a:p>
          <a:p>
            <a:pPr marL="457200" marR="0">
              <a:lnSpc>
                <a:spcPct val="107000"/>
              </a:lnSpc>
              <a:spcBef>
                <a:spcPts val="0"/>
              </a:spcBef>
              <a:spcAft>
                <a:spcPts val="0"/>
              </a:spcAft>
            </a:pPr>
            <a:endParaRPr lang="en-US" sz="1100" b="1" kern="100" dirty="0">
              <a:solidFill>
                <a:schemeClr val="bg1"/>
              </a:solidFill>
              <a:latin typeface="Aptos" panose="020B0004020202020204" pitchFamily="34" charset="0"/>
              <a:ea typeface="Aptos" panose="020B0004020202020204" pitchFamily="34" charset="0"/>
              <a:cs typeface="Iskoola Pota" panose="020B0502040204020203" pitchFamily="34" charset="0"/>
            </a:endParaRP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Breadboard</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Connecting wires</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Esp 32 Board</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Esp 32 Cam Module</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GSM/GPRS Module</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GPS Module</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LCD Display</a:t>
            </a:r>
            <a:endPar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9" name="TextBox 18">
            <a:extLst>
              <a:ext uri="{FF2B5EF4-FFF2-40B4-BE49-F238E27FC236}">
                <a16:creationId xmlns:a16="http://schemas.microsoft.com/office/drawing/2014/main" id="{C88DAECB-AEBD-AD77-A090-066395DF7F5C}"/>
              </a:ext>
            </a:extLst>
          </p:cNvPr>
          <p:cNvSpPr txBox="1"/>
          <p:nvPr/>
        </p:nvSpPr>
        <p:spPr>
          <a:xfrm>
            <a:off x="6797851" y="1828801"/>
            <a:ext cx="4681137" cy="2076659"/>
          </a:xfrm>
          <a:prstGeom prst="rect">
            <a:avLst/>
          </a:prstGeom>
          <a:noFill/>
        </p:spPr>
        <p:txBody>
          <a:bodyPr wrap="square" rtlCol="0">
            <a:spAutoFit/>
          </a:bodyPr>
          <a:lstStyle/>
          <a:p>
            <a:pPr marL="457200" marR="0">
              <a:lnSpc>
                <a:spcPct val="107000"/>
              </a:lnSpc>
              <a:spcBef>
                <a:spcPts val="0"/>
              </a:spcBef>
              <a:spcAft>
                <a:spcPts val="0"/>
              </a:spcAft>
            </a:pP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Functional Requirements</a:t>
            </a:r>
            <a:endPar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endPar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Arial Unicode MS"/>
              </a:rPr>
              <a:t>System should be able to stable internet    connection.</a:t>
            </a:r>
          </a:p>
          <a:p>
            <a:pPr marL="285750" marR="0" indent="-285750" algn="just">
              <a:lnSpc>
                <a:spcPct val="107000"/>
              </a:lnSpc>
              <a:spcBef>
                <a:spcPts val="0"/>
              </a:spcBef>
              <a:spcAft>
                <a:spcPts val="800"/>
              </a:spcAft>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Arial Unicode MS"/>
              </a:rPr>
              <a:t>System should be able to Data Acquisition</a:t>
            </a:r>
          </a:p>
          <a:p>
            <a:pPr marL="285750" marR="0" indent="-285750" algn="just">
              <a:lnSpc>
                <a:spcPct val="107000"/>
              </a:lnSpc>
              <a:spcBef>
                <a:spcPts val="0"/>
              </a:spcBef>
              <a:spcAft>
                <a:spcPts val="800"/>
              </a:spcAft>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Arial Unicode MS"/>
              </a:rPr>
              <a:t>System should be able to Cloud Storage integration.</a:t>
            </a:r>
          </a:p>
          <a:p>
            <a:pPr marL="285750" marR="0" indent="-285750" algn="just">
              <a:lnSpc>
                <a:spcPct val="107000"/>
              </a:lnSpc>
              <a:spcBef>
                <a:spcPts val="0"/>
              </a:spcBef>
              <a:spcAft>
                <a:spcPts val="800"/>
              </a:spcAft>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Arial Unicode MS"/>
              </a:rPr>
              <a:t>System should be able to Real-Time Location Tracking.</a:t>
            </a:r>
          </a:p>
          <a:p>
            <a:pPr marL="457200" marR="0">
              <a:lnSpc>
                <a:spcPct val="107000"/>
              </a:lnSpc>
              <a:spcBef>
                <a:spcPts val="0"/>
              </a:spcBef>
              <a:spcAft>
                <a:spcPts val="0"/>
              </a:spcAft>
            </a:pPr>
            <a:endPar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20" name="TextBox 19">
            <a:extLst>
              <a:ext uri="{FF2B5EF4-FFF2-40B4-BE49-F238E27FC236}">
                <a16:creationId xmlns:a16="http://schemas.microsoft.com/office/drawing/2014/main" id="{4F1F93B4-E7EA-B83B-9516-CC07AF17C169}"/>
              </a:ext>
            </a:extLst>
          </p:cNvPr>
          <p:cNvSpPr txBox="1"/>
          <p:nvPr/>
        </p:nvSpPr>
        <p:spPr>
          <a:xfrm>
            <a:off x="6897700" y="4122188"/>
            <a:ext cx="4681137" cy="1906099"/>
          </a:xfrm>
          <a:prstGeom prst="rect">
            <a:avLst/>
          </a:prstGeom>
          <a:noFill/>
        </p:spPr>
        <p:txBody>
          <a:bodyPr wrap="square" rtlCol="0">
            <a:spAutoFit/>
          </a:bodyPr>
          <a:lstStyle/>
          <a:p>
            <a:pPr marL="457200" marR="0">
              <a:lnSpc>
                <a:spcPct val="107000"/>
              </a:lnSpc>
              <a:spcBef>
                <a:spcPts val="0"/>
              </a:spcBef>
              <a:spcAft>
                <a:spcPts val="0"/>
              </a:spcAft>
            </a:pPr>
            <a:r>
              <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Non-Functional Requirements</a:t>
            </a:r>
          </a:p>
          <a:p>
            <a:pPr marL="457200" marR="0">
              <a:lnSpc>
                <a:spcPct val="107000"/>
              </a:lnSpc>
              <a:spcBef>
                <a:spcPts val="0"/>
              </a:spcBef>
              <a:spcAft>
                <a:spcPts val="0"/>
              </a:spcAft>
            </a:pPr>
            <a:r>
              <a:rPr lang="en-US" sz="1200" b="1" kern="100" dirty="0">
                <a:effectLst/>
                <a:latin typeface="Aptos" panose="020B0004020202020204" pitchFamily="34" charset="0"/>
                <a:ea typeface="Aptos" panose="020B0004020202020204" pitchFamily="34" charset="0"/>
                <a:cs typeface="Iskoola Pota" panose="020B0502040204020203" pitchFamily="34" charset="0"/>
              </a:rPr>
              <a:t> </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600" kern="100" dirty="0">
                <a:solidFill>
                  <a:schemeClr val="bg1"/>
                </a:solidFill>
                <a:effectLst/>
                <a:latin typeface="Aptos" panose="020B0004020202020204" pitchFamily="34" charset="0"/>
                <a:ea typeface="Aptos" panose="020B0004020202020204" pitchFamily="34" charset="0"/>
                <a:cs typeface="Arial Unicode MS"/>
              </a:rPr>
              <a:t>System should be Real-Time Processing</a:t>
            </a:r>
          </a:p>
          <a:p>
            <a:pPr marL="285750" marR="0" indent="-285750" algn="just">
              <a:lnSpc>
                <a:spcPct val="107000"/>
              </a:lnSpc>
              <a:spcBef>
                <a:spcPts val="0"/>
              </a:spcBef>
              <a:spcAft>
                <a:spcPts val="800"/>
              </a:spcAft>
              <a:buFont typeface="Arial" panose="020B0604020202020204" pitchFamily="34" charset="0"/>
              <a:buChar char="•"/>
            </a:pPr>
            <a:r>
              <a:rPr lang="en-US" sz="1600" kern="100" dirty="0">
                <a:solidFill>
                  <a:schemeClr val="bg1"/>
                </a:solidFill>
                <a:effectLst/>
                <a:latin typeface="Aptos" panose="020B0004020202020204" pitchFamily="34" charset="0"/>
                <a:ea typeface="Aptos" panose="020B0004020202020204" pitchFamily="34" charset="0"/>
                <a:cs typeface="Arial Unicode MS"/>
              </a:rPr>
              <a:t>System should be Data Transmission  Reliability</a:t>
            </a:r>
          </a:p>
          <a:p>
            <a:pPr marL="285750" marR="0" indent="-285750" algn="just">
              <a:lnSpc>
                <a:spcPct val="107000"/>
              </a:lnSpc>
              <a:spcBef>
                <a:spcPts val="0"/>
              </a:spcBef>
              <a:spcAft>
                <a:spcPts val="800"/>
              </a:spcAft>
              <a:buFont typeface="Arial" panose="020B0604020202020204" pitchFamily="34" charset="0"/>
              <a:buChar char="•"/>
            </a:pPr>
            <a:r>
              <a:rPr lang="en-US" sz="1600" kern="100" dirty="0">
                <a:solidFill>
                  <a:schemeClr val="bg1"/>
                </a:solidFill>
                <a:effectLst/>
                <a:latin typeface="Aptos" panose="020B0004020202020204" pitchFamily="34" charset="0"/>
                <a:ea typeface="Aptos" panose="020B0004020202020204" pitchFamily="34" charset="0"/>
                <a:cs typeface="Arial Unicode MS"/>
              </a:rPr>
              <a:t> Always System should be Availability</a:t>
            </a:r>
          </a:p>
          <a:p>
            <a:pPr marL="285750" marR="0" indent="-285750" algn="just">
              <a:lnSpc>
                <a:spcPct val="107000"/>
              </a:lnSpc>
              <a:spcBef>
                <a:spcPts val="0"/>
              </a:spcBef>
              <a:spcAft>
                <a:spcPts val="800"/>
              </a:spcAft>
              <a:buFont typeface="Arial" panose="020B0604020202020204" pitchFamily="34" charset="0"/>
              <a:buChar char="•"/>
            </a:pPr>
            <a:r>
              <a:rPr lang="en-US" sz="1600" kern="100" dirty="0">
                <a:solidFill>
                  <a:schemeClr val="bg1"/>
                </a:solidFill>
                <a:effectLst/>
                <a:latin typeface="Aptos" panose="020B0004020202020204" pitchFamily="34" charset="0"/>
                <a:ea typeface="Aptos" panose="020B0004020202020204" pitchFamily="34" charset="0"/>
                <a:cs typeface="Arial Unicode MS"/>
              </a:rPr>
              <a:t> System should be Data Integrity</a:t>
            </a:r>
          </a:p>
        </p:txBody>
      </p:sp>
      <p:sp>
        <p:nvSpPr>
          <p:cNvPr id="8" name="Rectangle 7">
            <a:extLst>
              <a:ext uri="{FF2B5EF4-FFF2-40B4-BE49-F238E27FC236}">
                <a16:creationId xmlns:a16="http://schemas.microsoft.com/office/drawing/2014/main" id="{7013DFE3-8F25-7419-C949-3D304E81798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2306679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0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2" grpId="0" animBg="1"/>
      <p:bldP spid="14" grpId="0" animBg="1"/>
      <p:bldP spid="18" grpId="0"/>
      <p:bldP spid="19" grpId="0"/>
      <p:bldP spid="2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4622F54D-B755-D874-546D-FB13D8C42C37}"/>
              </a:ext>
            </a:extLst>
          </p:cNvPr>
          <p:cNvSpPr/>
          <p:nvPr/>
        </p:nvSpPr>
        <p:spPr>
          <a:xfrm>
            <a:off x="6235959" y="5328630"/>
            <a:ext cx="5410200" cy="1109411"/>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507B7C08-3463-4793-1A2F-0920C3BCA8C3}"/>
              </a:ext>
            </a:extLst>
          </p:cNvPr>
          <p:cNvSpPr/>
          <p:nvPr/>
        </p:nvSpPr>
        <p:spPr>
          <a:xfrm>
            <a:off x="6235959" y="3949998"/>
            <a:ext cx="5410200" cy="1109411"/>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904D474-A2DA-E4A1-1C19-BE4CE37AC460}"/>
              </a:ext>
            </a:extLst>
          </p:cNvPr>
          <p:cNvSpPr/>
          <p:nvPr/>
        </p:nvSpPr>
        <p:spPr>
          <a:xfrm>
            <a:off x="6235959" y="2516356"/>
            <a:ext cx="5410200" cy="1109411"/>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9823502C-12A4-D8E8-D1AB-2C233D23D499}"/>
              </a:ext>
            </a:extLst>
          </p:cNvPr>
          <p:cNvSpPr/>
          <p:nvPr/>
        </p:nvSpPr>
        <p:spPr>
          <a:xfrm>
            <a:off x="6235959" y="1272334"/>
            <a:ext cx="5410200" cy="1109411"/>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33" name="Google Shape;421;p12">
            <a:extLst>
              <a:ext uri="{FF2B5EF4-FFF2-40B4-BE49-F238E27FC236}">
                <a16:creationId xmlns:a16="http://schemas.microsoft.com/office/drawing/2014/main" id="{A507E383-5F0C-CE9E-703F-4A5769AE9C57}"/>
              </a:ext>
            </a:extLst>
          </p:cNvPr>
          <p:cNvSpPr/>
          <p:nvPr/>
        </p:nvSpPr>
        <p:spPr>
          <a:xfrm>
            <a:off x="296652" y="4921498"/>
            <a:ext cx="691329" cy="64845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421;p12">
            <a:extLst>
              <a:ext uri="{FF2B5EF4-FFF2-40B4-BE49-F238E27FC236}">
                <a16:creationId xmlns:a16="http://schemas.microsoft.com/office/drawing/2014/main" id="{A1C2B0C8-088C-091D-6884-0945E7970D09}"/>
              </a:ext>
            </a:extLst>
          </p:cNvPr>
          <p:cNvSpPr/>
          <p:nvPr/>
        </p:nvSpPr>
        <p:spPr>
          <a:xfrm>
            <a:off x="359192" y="1534898"/>
            <a:ext cx="691329" cy="64845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TextBox 5">
            <a:extLst>
              <a:ext uri="{FF2B5EF4-FFF2-40B4-BE49-F238E27FC236}">
                <a16:creationId xmlns:a16="http://schemas.microsoft.com/office/drawing/2014/main" id="{DBA1A7C2-7FD7-66FC-D611-23DE38A36ECE}"/>
              </a:ext>
            </a:extLst>
          </p:cNvPr>
          <p:cNvSpPr txBox="1"/>
          <p:nvPr/>
        </p:nvSpPr>
        <p:spPr>
          <a:xfrm>
            <a:off x="-2057400" y="47035"/>
            <a:ext cx="8534400" cy="680827"/>
          </a:xfrm>
          <a:prstGeom prst="rect">
            <a:avLst/>
          </a:prstGeom>
          <a:noFill/>
        </p:spPr>
        <p:txBody>
          <a:bodyPr wrap="square">
            <a:spAutoFit/>
          </a:bodyPr>
          <a:lstStyle/>
          <a:p>
            <a:pPr marL="0" marR="0" lvl="0" indent="0" algn="ctr" rtl="0">
              <a:lnSpc>
                <a:spcPct val="130002"/>
              </a:lnSpc>
              <a:spcBef>
                <a:spcPts val="0"/>
              </a:spcBef>
              <a:spcAft>
                <a:spcPts val="0"/>
              </a:spcAft>
              <a:buNone/>
            </a:pPr>
            <a:r>
              <a:rPr lang="en-US" sz="3200" b="1" i="0" u="none" strike="noStrike" cap="none" dirty="0">
                <a:solidFill>
                  <a:srgbClr val="242424"/>
                </a:solidFill>
                <a:latin typeface="Adobe Devanagari"/>
                <a:ea typeface="Arial"/>
                <a:cs typeface="Arial"/>
                <a:sym typeface="Arial"/>
              </a:rPr>
              <a:t>Completed objectives</a:t>
            </a:r>
            <a:endParaRPr lang="en-US" sz="3200" b="1" dirty="0">
              <a:latin typeface="Adobe Devanagari"/>
            </a:endParaRPr>
          </a:p>
        </p:txBody>
      </p:sp>
      <p:sp>
        <p:nvSpPr>
          <p:cNvPr id="13" name="Rectangle 12">
            <a:extLst>
              <a:ext uri="{FF2B5EF4-FFF2-40B4-BE49-F238E27FC236}">
                <a16:creationId xmlns:a16="http://schemas.microsoft.com/office/drawing/2014/main" id="{D775292E-347E-897E-B2ED-BD73ED756956}"/>
              </a:ext>
            </a:extLst>
          </p:cNvPr>
          <p:cNvSpPr/>
          <p:nvPr/>
        </p:nvSpPr>
        <p:spPr>
          <a:xfrm>
            <a:off x="5749050" y="0"/>
            <a:ext cx="6433433" cy="68580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 name="Google Shape;431;p12">
            <a:extLst>
              <a:ext uri="{FF2B5EF4-FFF2-40B4-BE49-F238E27FC236}">
                <a16:creationId xmlns:a16="http://schemas.microsoft.com/office/drawing/2014/main" id="{098C1970-7F22-91AC-DD8C-5CDF394F60CF}"/>
              </a:ext>
            </a:extLst>
          </p:cNvPr>
          <p:cNvSpPr/>
          <p:nvPr/>
        </p:nvSpPr>
        <p:spPr>
          <a:xfrm>
            <a:off x="495275" y="1684491"/>
            <a:ext cx="419162" cy="425692"/>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421;p12">
            <a:extLst>
              <a:ext uri="{FF2B5EF4-FFF2-40B4-BE49-F238E27FC236}">
                <a16:creationId xmlns:a16="http://schemas.microsoft.com/office/drawing/2014/main" id="{36B69BE7-DABD-C21A-8636-0F33FF43A4DF}"/>
              </a:ext>
            </a:extLst>
          </p:cNvPr>
          <p:cNvSpPr/>
          <p:nvPr/>
        </p:nvSpPr>
        <p:spPr>
          <a:xfrm>
            <a:off x="326558" y="3301539"/>
            <a:ext cx="691329" cy="64845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431;p12">
            <a:extLst>
              <a:ext uri="{FF2B5EF4-FFF2-40B4-BE49-F238E27FC236}">
                <a16:creationId xmlns:a16="http://schemas.microsoft.com/office/drawing/2014/main" id="{E0AEF980-A415-DF36-5011-E155701AE8B8}"/>
              </a:ext>
            </a:extLst>
          </p:cNvPr>
          <p:cNvSpPr/>
          <p:nvPr/>
        </p:nvSpPr>
        <p:spPr>
          <a:xfrm>
            <a:off x="511603" y="3412923"/>
            <a:ext cx="419162" cy="425692"/>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9" name="Picture 28" descr="A blue sign with white text&#10;&#10;Description automatically generated">
            <a:extLst>
              <a:ext uri="{FF2B5EF4-FFF2-40B4-BE49-F238E27FC236}">
                <a16:creationId xmlns:a16="http://schemas.microsoft.com/office/drawing/2014/main" id="{BB5C0977-0EEA-08ED-CB2D-4F4C41C89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604" y="1493735"/>
            <a:ext cx="4532469" cy="771525"/>
          </a:xfrm>
          <a:prstGeom prst="rect">
            <a:avLst/>
          </a:prstGeom>
        </p:spPr>
      </p:pic>
      <p:pic>
        <p:nvPicPr>
          <p:cNvPr id="31" name="Picture 30" descr="A blue rectangular sign with white text&#10;&#10;Description automatically generated">
            <a:extLst>
              <a:ext uri="{FF2B5EF4-FFF2-40B4-BE49-F238E27FC236}">
                <a16:creationId xmlns:a16="http://schemas.microsoft.com/office/drawing/2014/main" id="{AE66150C-35C0-0B2D-3873-435782A438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810" y="3116180"/>
            <a:ext cx="4816879" cy="1019175"/>
          </a:xfrm>
          <a:prstGeom prst="rect">
            <a:avLst/>
          </a:prstGeom>
        </p:spPr>
      </p:pic>
      <p:sp>
        <p:nvSpPr>
          <p:cNvPr id="32" name="Google Shape;431;p12">
            <a:extLst>
              <a:ext uri="{FF2B5EF4-FFF2-40B4-BE49-F238E27FC236}">
                <a16:creationId xmlns:a16="http://schemas.microsoft.com/office/drawing/2014/main" id="{CC204C19-55B2-BA0B-26A5-5938E358D9E9}"/>
              </a:ext>
            </a:extLst>
          </p:cNvPr>
          <p:cNvSpPr/>
          <p:nvPr/>
        </p:nvSpPr>
        <p:spPr>
          <a:xfrm>
            <a:off x="432735" y="5032881"/>
            <a:ext cx="419162" cy="425692"/>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5" name="Picture 34" descr="A blue sign with white text&#10;&#10;Description automatically generated">
            <a:extLst>
              <a:ext uri="{FF2B5EF4-FFF2-40B4-BE49-F238E27FC236}">
                <a16:creationId xmlns:a16="http://schemas.microsoft.com/office/drawing/2014/main" id="{8AEBD82E-7C77-1CBA-12FB-111F0B6ADD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498" y="4812339"/>
            <a:ext cx="4725289" cy="866775"/>
          </a:xfrm>
          <a:prstGeom prst="rect">
            <a:avLst/>
          </a:prstGeom>
        </p:spPr>
      </p:pic>
      <p:pic>
        <p:nvPicPr>
          <p:cNvPr id="39" name="Picture 38" descr="A computer with a magnifying glass&#10;&#10;Description automatically generated">
            <a:extLst>
              <a:ext uri="{FF2B5EF4-FFF2-40B4-BE49-F238E27FC236}">
                <a16:creationId xmlns:a16="http://schemas.microsoft.com/office/drawing/2014/main" id="{E95EEE7E-CBFF-DDBD-4005-8CF85E6CAE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34126" y="1338402"/>
            <a:ext cx="1140642" cy="872511"/>
          </a:xfrm>
          <a:prstGeom prst="rect">
            <a:avLst/>
          </a:prstGeom>
        </p:spPr>
      </p:pic>
      <p:pic>
        <p:nvPicPr>
          <p:cNvPr id="41" name="Picture 40">
            <a:extLst>
              <a:ext uri="{FF2B5EF4-FFF2-40B4-BE49-F238E27FC236}">
                <a16:creationId xmlns:a16="http://schemas.microsoft.com/office/drawing/2014/main" id="{AABACF92-10FE-E0F2-BEC1-5B449AB66C3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1706" y="2535144"/>
            <a:ext cx="933062" cy="1075826"/>
          </a:xfrm>
          <a:prstGeom prst="rect">
            <a:avLst/>
          </a:prstGeom>
        </p:spPr>
      </p:pic>
      <p:pic>
        <p:nvPicPr>
          <p:cNvPr id="43" name="Picture 42" descr="A cloud with arrows pointing to the side&#10;&#10;Description automatically generated">
            <a:extLst>
              <a:ext uri="{FF2B5EF4-FFF2-40B4-BE49-F238E27FC236}">
                <a16:creationId xmlns:a16="http://schemas.microsoft.com/office/drawing/2014/main" id="{1CC28987-FBCB-1AB1-012E-F3C14C712B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57453" y="4131511"/>
            <a:ext cx="1144556" cy="680828"/>
          </a:xfrm>
          <a:prstGeom prst="rect">
            <a:avLst/>
          </a:prstGeom>
        </p:spPr>
      </p:pic>
      <p:pic>
        <p:nvPicPr>
          <p:cNvPr id="45" name="Picture 44" descr="A logo of a globe&#10;&#10;Description automatically generated">
            <a:extLst>
              <a:ext uri="{FF2B5EF4-FFF2-40B4-BE49-F238E27FC236}">
                <a16:creationId xmlns:a16="http://schemas.microsoft.com/office/drawing/2014/main" id="{69B98F3B-5C8B-2E37-9274-D08BCA2B76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59312" y="5354545"/>
            <a:ext cx="840496" cy="1109411"/>
          </a:xfrm>
          <a:prstGeom prst="rect">
            <a:avLst/>
          </a:prstGeom>
        </p:spPr>
      </p:pic>
      <p:sp>
        <p:nvSpPr>
          <p:cNvPr id="46" name="TextBox 45">
            <a:extLst>
              <a:ext uri="{FF2B5EF4-FFF2-40B4-BE49-F238E27FC236}">
                <a16:creationId xmlns:a16="http://schemas.microsoft.com/office/drawing/2014/main" id="{FB6EF69D-527E-930C-26F9-05827858D370}"/>
              </a:ext>
            </a:extLst>
          </p:cNvPr>
          <p:cNvSpPr txBox="1"/>
          <p:nvPr/>
        </p:nvSpPr>
        <p:spPr>
          <a:xfrm>
            <a:off x="5805787" y="541936"/>
            <a:ext cx="5304453" cy="584775"/>
          </a:xfrm>
          <a:prstGeom prst="rect">
            <a:avLst/>
          </a:prstGeom>
          <a:noFill/>
        </p:spPr>
        <p:txBody>
          <a:bodyPr wrap="square" rtlCol="0">
            <a:spAutoFit/>
          </a:bodyPr>
          <a:lstStyle/>
          <a:p>
            <a:r>
              <a:rPr lang="en-US" sz="3200" b="1" dirty="0"/>
              <a:t>Evidence of completion</a:t>
            </a:r>
          </a:p>
        </p:txBody>
      </p:sp>
      <p:sp>
        <p:nvSpPr>
          <p:cNvPr id="47" name="TextBox 46">
            <a:extLst>
              <a:ext uri="{FF2B5EF4-FFF2-40B4-BE49-F238E27FC236}">
                <a16:creationId xmlns:a16="http://schemas.microsoft.com/office/drawing/2014/main" id="{F031452F-AFD6-9C03-CC6B-919A36AD7B25}"/>
              </a:ext>
            </a:extLst>
          </p:cNvPr>
          <p:cNvSpPr txBox="1"/>
          <p:nvPr/>
        </p:nvSpPr>
        <p:spPr>
          <a:xfrm>
            <a:off x="9296400" y="47035"/>
            <a:ext cx="2819400" cy="584775"/>
          </a:xfrm>
          <a:prstGeom prst="rect">
            <a:avLst/>
          </a:prstGeom>
          <a:noFill/>
        </p:spPr>
        <p:txBody>
          <a:bodyPr wrap="square" rtlCol="0">
            <a:spAutoFit/>
          </a:bodyPr>
          <a:lstStyle/>
          <a:p>
            <a:r>
              <a:rPr lang="en-US" sz="3200" b="1" dirty="0"/>
              <a:t>Methodology</a:t>
            </a:r>
          </a:p>
        </p:txBody>
      </p:sp>
      <p:sp>
        <p:nvSpPr>
          <p:cNvPr id="49" name="TextBox 48">
            <a:extLst>
              <a:ext uri="{FF2B5EF4-FFF2-40B4-BE49-F238E27FC236}">
                <a16:creationId xmlns:a16="http://schemas.microsoft.com/office/drawing/2014/main" id="{716BDB58-266D-176C-3D70-3EEB2E8C5F15}"/>
              </a:ext>
            </a:extLst>
          </p:cNvPr>
          <p:cNvSpPr txBox="1"/>
          <p:nvPr/>
        </p:nvSpPr>
        <p:spPr>
          <a:xfrm>
            <a:off x="7274768" y="1534898"/>
            <a:ext cx="4231432" cy="646331"/>
          </a:xfrm>
          <a:prstGeom prst="rect">
            <a:avLst/>
          </a:prstGeom>
          <a:noFill/>
        </p:spPr>
        <p:txBody>
          <a:bodyPr wrap="square" rtlCol="0">
            <a:spAutoFit/>
          </a:bodyPr>
          <a:lstStyle/>
          <a:p>
            <a:r>
              <a:rPr lang="en-US" dirty="0"/>
              <a:t>Deploy the backend Server and connect it to the database </a:t>
            </a:r>
          </a:p>
        </p:txBody>
      </p:sp>
      <p:sp>
        <p:nvSpPr>
          <p:cNvPr id="52" name="TextBox 51">
            <a:extLst>
              <a:ext uri="{FF2B5EF4-FFF2-40B4-BE49-F238E27FC236}">
                <a16:creationId xmlns:a16="http://schemas.microsoft.com/office/drawing/2014/main" id="{1C84A106-97B4-2F4B-E42A-0B87EFE9C84E}"/>
              </a:ext>
            </a:extLst>
          </p:cNvPr>
          <p:cNvSpPr txBox="1"/>
          <p:nvPr/>
        </p:nvSpPr>
        <p:spPr>
          <a:xfrm>
            <a:off x="7326488" y="2850577"/>
            <a:ext cx="4127991" cy="369332"/>
          </a:xfrm>
          <a:prstGeom prst="rect">
            <a:avLst/>
          </a:prstGeom>
          <a:noFill/>
        </p:spPr>
        <p:txBody>
          <a:bodyPr wrap="square" rtlCol="0">
            <a:spAutoFit/>
          </a:bodyPr>
          <a:lstStyle/>
          <a:p>
            <a:r>
              <a:rPr lang="en-US" dirty="0"/>
              <a:t>Track real-time data using a GPS module.</a:t>
            </a:r>
          </a:p>
        </p:txBody>
      </p:sp>
      <p:sp>
        <p:nvSpPr>
          <p:cNvPr id="53" name="TextBox 52">
            <a:extLst>
              <a:ext uri="{FF2B5EF4-FFF2-40B4-BE49-F238E27FC236}">
                <a16:creationId xmlns:a16="http://schemas.microsoft.com/office/drawing/2014/main" id="{2CCA2E41-C4A0-32AB-F31F-3E10580CF742}"/>
              </a:ext>
            </a:extLst>
          </p:cNvPr>
          <p:cNvSpPr txBox="1"/>
          <p:nvPr/>
        </p:nvSpPr>
        <p:spPr>
          <a:xfrm>
            <a:off x="7281066" y="4320037"/>
            <a:ext cx="4179712" cy="369332"/>
          </a:xfrm>
          <a:prstGeom prst="rect">
            <a:avLst/>
          </a:prstGeom>
          <a:noFill/>
        </p:spPr>
        <p:txBody>
          <a:bodyPr wrap="square" rtlCol="0">
            <a:spAutoFit/>
          </a:bodyPr>
          <a:lstStyle/>
          <a:p>
            <a:r>
              <a:rPr lang="en-US" dirty="0"/>
              <a:t>Display database data on an LCD Display</a:t>
            </a:r>
          </a:p>
        </p:txBody>
      </p:sp>
      <p:sp>
        <p:nvSpPr>
          <p:cNvPr id="56" name="TextBox 55">
            <a:extLst>
              <a:ext uri="{FF2B5EF4-FFF2-40B4-BE49-F238E27FC236}">
                <a16:creationId xmlns:a16="http://schemas.microsoft.com/office/drawing/2014/main" id="{D89940E6-9E34-8719-53D9-F693E2715AC4}"/>
              </a:ext>
            </a:extLst>
          </p:cNvPr>
          <p:cNvSpPr txBox="1"/>
          <p:nvPr/>
        </p:nvSpPr>
        <p:spPr>
          <a:xfrm>
            <a:off x="7274768" y="5458573"/>
            <a:ext cx="4079032" cy="646331"/>
          </a:xfrm>
          <a:prstGeom prst="rect">
            <a:avLst/>
          </a:prstGeom>
          <a:noFill/>
        </p:spPr>
        <p:txBody>
          <a:bodyPr wrap="square" rtlCol="0">
            <a:spAutoFit/>
          </a:bodyPr>
          <a:lstStyle/>
          <a:p>
            <a:r>
              <a:rPr lang="en-US" dirty="0"/>
              <a:t>Establish a reliable internet connection on the ESP32 Board</a:t>
            </a:r>
          </a:p>
        </p:txBody>
      </p:sp>
      <p:sp>
        <p:nvSpPr>
          <p:cNvPr id="58" name="TextBox 57">
            <a:extLst>
              <a:ext uri="{FF2B5EF4-FFF2-40B4-BE49-F238E27FC236}">
                <a16:creationId xmlns:a16="http://schemas.microsoft.com/office/drawing/2014/main" id="{6296D840-0782-0A39-4C13-4C606A3C6E23}"/>
              </a:ext>
            </a:extLst>
          </p:cNvPr>
          <p:cNvSpPr txBox="1"/>
          <p:nvPr/>
        </p:nvSpPr>
        <p:spPr>
          <a:xfrm>
            <a:off x="226976" y="960720"/>
            <a:ext cx="2581283" cy="369332"/>
          </a:xfrm>
          <a:prstGeom prst="rect">
            <a:avLst/>
          </a:prstGeom>
          <a:noFill/>
        </p:spPr>
        <p:txBody>
          <a:bodyPr wrap="square" rtlCol="0">
            <a:spAutoFit/>
          </a:bodyPr>
          <a:lstStyle/>
          <a:p>
            <a:r>
              <a:rPr lang="en-US" b="1" dirty="0"/>
              <a:t>Sub - Objective 1</a:t>
            </a:r>
          </a:p>
        </p:txBody>
      </p:sp>
      <p:sp>
        <p:nvSpPr>
          <p:cNvPr id="59" name="TextBox 58">
            <a:extLst>
              <a:ext uri="{FF2B5EF4-FFF2-40B4-BE49-F238E27FC236}">
                <a16:creationId xmlns:a16="http://schemas.microsoft.com/office/drawing/2014/main" id="{E850F45E-3580-7CDC-36C5-525FC056E339}"/>
              </a:ext>
            </a:extLst>
          </p:cNvPr>
          <p:cNvSpPr txBox="1"/>
          <p:nvPr/>
        </p:nvSpPr>
        <p:spPr>
          <a:xfrm>
            <a:off x="226975" y="2712351"/>
            <a:ext cx="2581283" cy="369332"/>
          </a:xfrm>
          <a:prstGeom prst="rect">
            <a:avLst/>
          </a:prstGeom>
          <a:noFill/>
        </p:spPr>
        <p:txBody>
          <a:bodyPr wrap="square" rtlCol="0">
            <a:spAutoFit/>
          </a:bodyPr>
          <a:lstStyle/>
          <a:p>
            <a:r>
              <a:rPr lang="en-US" b="1" dirty="0"/>
              <a:t>Sub - Objective 2</a:t>
            </a:r>
          </a:p>
        </p:txBody>
      </p:sp>
      <p:sp>
        <p:nvSpPr>
          <p:cNvPr id="60" name="TextBox 59">
            <a:extLst>
              <a:ext uri="{FF2B5EF4-FFF2-40B4-BE49-F238E27FC236}">
                <a16:creationId xmlns:a16="http://schemas.microsoft.com/office/drawing/2014/main" id="{1CD36D6F-61A8-E591-B64A-E33977998C42}"/>
              </a:ext>
            </a:extLst>
          </p:cNvPr>
          <p:cNvSpPr txBox="1"/>
          <p:nvPr/>
        </p:nvSpPr>
        <p:spPr>
          <a:xfrm>
            <a:off x="226974" y="4463982"/>
            <a:ext cx="2581283" cy="369332"/>
          </a:xfrm>
          <a:prstGeom prst="rect">
            <a:avLst/>
          </a:prstGeom>
          <a:noFill/>
        </p:spPr>
        <p:txBody>
          <a:bodyPr wrap="square" rtlCol="0">
            <a:spAutoFit/>
          </a:bodyPr>
          <a:lstStyle/>
          <a:p>
            <a:r>
              <a:rPr lang="en-US" b="1" dirty="0"/>
              <a:t>Sub - Objective 3 </a:t>
            </a:r>
          </a:p>
        </p:txBody>
      </p:sp>
    </p:spTree>
    <p:extLst>
      <p:ext uri="{BB962C8B-B14F-4D97-AF65-F5344CB8AC3E}">
        <p14:creationId xmlns:p14="http://schemas.microsoft.com/office/powerpoint/2010/main" val="8527352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32BF0D7-0EF6-0AE7-6A4C-61FD7BCCE7C4}"/>
              </a:ext>
            </a:extLst>
          </p:cNvPr>
          <p:cNvSpPr>
            <a:spLocks noGrp="1"/>
          </p:cNvSpPr>
          <p:nvPr>
            <p:ph type="dt" sz="half" idx="10"/>
          </p:nvPr>
        </p:nvSpPr>
        <p:spPr/>
        <p:txBody>
          <a:bodyPr/>
          <a:lstStyle/>
          <a:p>
            <a:fld id="{511E3B60-D1D8-41FC-B4C0-1589BD511982}" type="datetime1">
              <a:rPr lang="en-US" smtClean="0"/>
              <a:t>5/13/2025</a:t>
            </a:fld>
            <a:endParaRPr lang="en-US" dirty="0"/>
          </a:p>
        </p:txBody>
      </p:sp>
      <p:sp>
        <p:nvSpPr>
          <p:cNvPr id="4" name="Slide Number Placeholder 3">
            <a:extLst>
              <a:ext uri="{FF2B5EF4-FFF2-40B4-BE49-F238E27FC236}">
                <a16:creationId xmlns:a16="http://schemas.microsoft.com/office/drawing/2014/main" id="{E8F1F2D8-F048-E3C0-53A0-D8C5104F6C12}"/>
              </a:ext>
            </a:extLst>
          </p:cNvPr>
          <p:cNvSpPr>
            <a:spLocks noGrp="1"/>
          </p:cNvSpPr>
          <p:nvPr>
            <p:ph type="sldNum" sz="quarter" idx="12"/>
          </p:nvPr>
        </p:nvSpPr>
        <p:spPr/>
        <p:txBody>
          <a:bodyPr/>
          <a:lstStyle/>
          <a:p>
            <a:fld id="{48F63A3B-78C7-47BE-AE5E-E10140E04643}" type="slidenum">
              <a:rPr lang="en-US" smtClean="0"/>
              <a:t>74</a:t>
            </a:fld>
            <a:endParaRPr lang="en-US" dirty="0"/>
          </a:p>
        </p:txBody>
      </p:sp>
      <p:sp>
        <p:nvSpPr>
          <p:cNvPr id="5" name="TextBox 4">
            <a:extLst>
              <a:ext uri="{FF2B5EF4-FFF2-40B4-BE49-F238E27FC236}">
                <a16:creationId xmlns:a16="http://schemas.microsoft.com/office/drawing/2014/main" id="{B16546EB-F38A-78C9-042E-48CA0BCFD83D}"/>
              </a:ext>
            </a:extLst>
          </p:cNvPr>
          <p:cNvSpPr txBox="1"/>
          <p:nvPr/>
        </p:nvSpPr>
        <p:spPr>
          <a:xfrm>
            <a:off x="381000" y="228600"/>
            <a:ext cx="3886200" cy="461665"/>
          </a:xfrm>
          <a:prstGeom prst="rect">
            <a:avLst/>
          </a:prstGeom>
          <a:noFill/>
        </p:spPr>
        <p:txBody>
          <a:bodyPr wrap="square" rtlCol="0">
            <a:spAutoFit/>
          </a:bodyPr>
          <a:lstStyle/>
          <a:p>
            <a:r>
              <a:rPr lang="en-US" sz="2400" b="1" dirty="0"/>
              <a:t>Sub Objective 1</a:t>
            </a:r>
          </a:p>
        </p:txBody>
      </p:sp>
      <p:pic>
        <p:nvPicPr>
          <p:cNvPr id="7" name="Picture 6">
            <a:extLst>
              <a:ext uri="{FF2B5EF4-FFF2-40B4-BE49-F238E27FC236}">
                <a16:creationId xmlns:a16="http://schemas.microsoft.com/office/drawing/2014/main" id="{51043CBB-24CD-060D-6615-4BC50A83F91E}"/>
              </a:ext>
            </a:extLst>
          </p:cNvPr>
          <p:cNvPicPr>
            <a:picLocks noChangeAspect="1"/>
          </p:cNvPicPr>
          <p:nvPr/>
        </p:nvPicPr>
        <p:blipFill>
          <a:blip r:embed="rId2"/>
          <a:stretch>
            <a:fillRect/>
          </a:stretch>
        </p:blipFill>
        <p:spPr>
          <a:xfrm>
            <a:off x="76201" y="1524000"/>
            <a:ext cx="5791200" cy="3810000"/>
          </a:xfrm>
          <a:prstGeom prst="rect">
            <a:avLst/>
          </a:prstGeom>
        </p:spPr>
      </p:pic>
      <p:sp>
        <p:nvSpPr>
          <p:cNvPr id="8" name="TextBox 7">
            <a:extLst>
              <a:ext uri="{FF2B5EF4-FFF2-40B4-BE49-F238E27FC236}">
                <a16:creationId xmlns:a16="http://schemas.microsoft.com/office/drawing/2014/main" id="{509B5E2C-821A-705A-E89A-BB3F9709B449}"/>
              </a:ext>
            </a:extLst>
          </p:cNvPr>
          <p:cNvSpPr txBox="1"/>
          <p:nvPr/>
        </p:nvSpPr>
        <p:spPr>
          <a:xfrm>
            <a:off x="-1555" y="1054874"/>
            <a:ext cx="5638800" cy="369332"/>
          </a:xfrm>
          <a:prstGeom prst="rect">
            <a:avLst/>
          </a:prstGeom>
          <a:noFill/>
        </p:spPr>
        <p:txBody>
          <a:bodyPr wrap="square" rtlCol="0">
            <a:spAutoFit/>
          </a:bodyPr>
          <a:lstStyle/>
          <a:p>
            <a:r>
              <a:rPr lang="en-US" dirty="0"/>
              <a:t>Server connection and data updating part</a:t>
            </a:r>
          </a:p>
        </p:txBody>
      </p:sp>
      <p:pic>
        <p:nvPicPr>
          <p:cNvPr id="10" name="Picture 9">
            <a:extLst>
              <a:ext uri="{FF2B5EF4-FFF2-40B4-BE49-F238E27FC236}">
                <a16:creationId xmlns:a16="http://schemas.microsoft.com/office/drawing/2014/main" id="{748AD1A5-4765-E07B-5A05-275B90EF1C47}"/>
              </a:ext>
            </a:extLst>
          </p:cNvPr>
          <p:cNvPicPr>
            <a:picLocks noChangeAspect="1"/>
          </p:cNvPicPr>
          <p:nvPr/>
        </p:nvPicPr>
        <p:blipFill>
          <a:blip r:embed="rId3"/>
          <a:stretch>
            <a:fillRect/>
          </a:stretch>
        </p:blipFill>
        <p:spPr>
          <a:xfrm>
            <a:off x="5937380" y="1524000"/>
            <a:ext cx="6248400" cy="3810000"/>
          </a:xfrm>
          <a:prstGeom prst="rect">
            <a:avLst/>
          </a:prstGeom>
        </p:spPr>
      </p:pic>
    </p:spTree>
    <p:extLst>
      <p:ext uri="{BB962C8B-B14F-4D97-AF65-F5344CB8AC3E}">
        <p14:creationId xmlns:p14="http://schemas.microsoft.com/office/powerpoint/2010/main" val="41553981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37B71-CCFB-35C1-4455-07C25E176A14}"/>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58EF788A-C167-FD9C-19C9-A8426268C0EE}"/>
              </a:ext>
            </a:extLst>
          </p:cNvPr>
          <p:cNvSpPr>
            <a:spLocks noGrp="1"/>
          </p:cNvSpPr>
          <p:nvPr>
            <p:ph type="dt" sz="half" idx="10"/>
          </p:nvPr>
        </p:nvSpPr>
        <p:spPr/>
        <p:txBody>
          <a:bodyPr/>
          <a:lstStyle/>
          <a:p>
            <a:fld id="{511E3B60-D1D8-41FC-B4C0-1589BD511982}" type="datetime1">
              <a:rPr lang="en-US" smtClean="0"/>
              <a:t>5/13/2025</a:t>
            </a:fld>
            <a:endParaRPr lang="en-US" dirty="0"/>
          </a:p>
        </p:txBody>
      </p:sp>
      <p:sp>
        <p:nvSpPr>
          <p:cNvPr id="4" name="Slide Number Placeholder 3">
            <a:extLst>
              <a:ext uri="{FF2B5EF4-FFF2-40B4-BE49-F238E27FC236}">
                <a16:creationId xmlns:a16="http://schemas.microsoft.com/office/drawing/2014/main" id="{26D3A98B-907F-F733-E1FD-0673CFEEC9A4}"/>
              </a:ext>
            </a:extLst>
          </p:cNvPr>
          <p:cNvSpPr>
            <a:spLocks noGrp="1"/>
          </p:cNvSpPr>
          <p:nvPr>
            <p:ph type="sldNum" sz="quarter" idx="12"/>
          </p:nvPr>
        </p:nvSpPr>
        <p:spPr/>
        <p:txBody>
          <a:bodyPr/>
          <a:lstStyle/>
          <a:p>
            <a:fld id="{48F63A3B-78C7-47BE-AE5E-E10140E04643}" type="slidenum">
              <a:rPr lang="en-US" smtClean="0"/>
              <a:t>75</a:t>
            </a:fld>
            <a:endParaRPr lang="en-US" dirty="0"/>
          </a:p>
        </p:txBody>
      </p:sp>
      <p:pic>
        <p:nvPicPr>
          <p:cNvPr id="7" name="Picture 6">
            <a:extLst>
              <a:ext uri="{FF2B5EF4-FFF2-40B4-BE49-F238E27FC236}">
                <a16:creationId xmlns:a16="http://schemas.microsoft.com/office/drawing/2014/main" id="{2306EDF7-9B9F-DDFE-5359-E69F9BE69339}"/>
              </a:ext>
            </a:extLst>
          </p:cNvPr>
          <p:cNvPicPr>
            <a:picLocks noChangeAspect="1"/>
          </p:cNvPicPr>
          <p:nvPr/>
        </p:nvPicPr>
        <p:blipFill>
          <a:blip r:embed="rId2"/>
          <a:stretch>
            <a:fillRect/>
          </a:stretch>
        </p:blipFill>
        <p:spPr>
          <a:xfrm>
            <a:off x="31102" y="838200"/>
            <a:ext cx="5550159" cy="1044030"/>
          </a:xfrm>
          <a:prstGeom prst="rect">
            <a:avLst/>
          </a:prstGeom>
        </p:spPr>
      </p:pic>
      <p:pic>
        <p:nvPicPr>
          <p:cNvPr id="10" name="Picture 9">
            <a:extLst>
              <a:ext uri="{FF2B5EF4-FFF2-40B4-BE49-F238E27FC236}">
                <a16:creationId xmlns:a16="http://schemas.microsoft.com/office/drawing/2014/main" id="{405A8E0F-5F65-DC02-B536-E8BAB4860895}"/>
              </a:ext>
            </a:extLst>
          </p:cNvPr>
          <p:cNvPicPr>
            <a:picLocks noChangeAspect="1"/>
          </p:cNvPicPr>
          <p:nvPr/>
        </p:nvPicPr>
        <p:blipFill>
          <a:blip r:embed="rId3"/>
          <a:stretch>
            <a:fillRect/>
          </a:stretch>
        </p:blipFill>
        <p:spPr>
          <a:xfrm>
            <a:off x="5671457" y="838201"/>
            <a:ext cx="6444343" cy="5638800"/>
          </a:xfrm>
          <a:prstGeom prst="rect">
            <a:avLst/>
          </a:prstGeom>
        </p:spPr>
      </p:pic>
      <p:sp>
        <p:nvSpPr>
          <p:cNvPr id="11" name="TextBox 10">
            <a:extLst>
              <a:ext uri="{FF2B5EF4-FFF2-40B4-BE49-F238E27FC236}">
                <a16:creationId xmlns:a16="http://schemas.microsoft.com/office/drawing/2014/main" id="{DE83900B-35DA-276C-196E-9532627EDE7D}"/>
              </a:ext>
            </a:extLst>
          </p:cNvPr>
          <p:cNvSpPr txBox="1"/>
          <p:nvPr/>
        </p:nvSpPr>
        <p:spPr>
          <a:xfrm>
            <a:off x="31102" y="228600"/>
            <a:ext cx="5379098" cy="461665"/>
          </a:xfrm>
          <a:prstGeom prst="rect">
            <a:avLst/>
          </a:prstGeom>
          <a:noFill/>
        </p:spPr>
        <p:txBody>
          <a:bodyPr wrap="square" rtlCol="0">
            <a:spAutoFit/>
          </a:bodyPr>
          <a:lstStyle/>
          <a:p>
            <a:r>
              <a:rPr lang="en-US" sz="2400" dirty="0"/>
              <a:t>Data get on Server</a:t>
            </a:r>
          </a:p>
        </p:txBody>
      </p:sp>
    </p:spTree>
    <p:extLst>
      <p:ext uri="{BB962C8B-B14F-4D97-AF65-F5344CB8AC3E}">
        <p14:creationId xmlns:p14="http://schemas.microsoft.com/office/powerpoint/2010/main" val="19982367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8ABE7D0-E45B-F684-820E-F021EE6603AD}"/>
              </a:ext>
            </a:extLst>
          </p:cNvPr>
          <p:cNvSpPr>
            <a:spLocks noGrp="1"/>
          </p:cNvSpPr>
          <p:nvPr>
            <p:ph type="dt" sz="half" idx="10"/>
          </p:nvPr>
        </p:nvSpPr>
        <p:spPr/>
        <p:txBody>
          <a:bodyPr/>
          <a:lstStyle/>
          <a:p>
            <a:fld id="{7207C6A3-C0C1-443F-A924-2F5E17DBFADA}" type="datetime1">
              <a:rPr lang="en-US" smtClean="0"/>
              <a:t>5/13/2025</a:t>
            </a:fld>
            <a:endParaRPr lang="en-US" dirty="0"/>
          </a:p>
        </p:txBody>
      </p:sp>
      <p:sp>
        <p:nvSpPr>
          <p:cNvPr id="4" name="Slide Number Placeholder 3">
            <a:extLst>
              <a:ext uri="{FF2B5EF4-FFF2-40B4-BE49-F238E27FC236}">
                <a16:creationId xmlns:a16="http://schemas.microsoft.com/office/drawing/2014/main" id="{70701E4C-D297-E27C-69BF-0E38265CF7E5}"/>
              </a:ext>
            </a:extLst>
          </p:cNvPr>
          <p:cNvSpPr>
            <a:spLocks noGrp="1"/>
          </p:cNvSpPr>
          <p:nvPr>
            <p:ph type="sldNum" sz="quarter" idx="12"/>
          </p:nvPr>
        </p:nvSpPr>
        <p:spPr/>
        <p:txBody>
          <a:bodyPr/>
          <a:lstStyle/>
          <a:p>
            <a:fld id="{48F63A3B-78C7-47BE-AE5E-E10140E04643}" type="slidenum">
              <a:rPr lang="en-US" smtClean="0"/>
              <a:t>76</a:t>
            </a:fld>
            <a:endParaRPr lang="en-US" dirty="0"/>
          </a:p>
        </p:txBody>
      </p:sp>
      <p:sp>
        <p:nvSpPr>
          <p:cNvPr id="5" name="TextBox 4">
            <a:extLst>
              <a:ext uri="{FF2B5EF4-FFF2-40B4-BE49-F238E27FC236}">
                <a16:creationId xmlns:a16="http://schemas.microsoft.com/office/drawing/2014/main" id="{51FAE014-CC9C-478A-BD9A-EB45843673E0}"/>
              </a:ext>
            </a:extLst>
          </p:cNvPr>
          <p:cNvSpPr txBox="1"/>
          <p:nvPr/>
        </p:nvSpPr>
        <p:spPr>
          <a:xfrm>
            <a:off x="76200" y="228600"/>
            <a:ext cx="4419600" cy="369332"/>
          </a:xfrm>
          <a:prstGeom prst="rect">
            <a:avLst/>
          </a:prstGeom>
          <a:noFill/>
        </p:spPr>
        <p:txBody>
          <a:bodyPr wrap="square" rtlCol="0">
            <a:spAutoFit/>
          </a:bodyPr>
          <a:lstStyle/>
          <a:p>
            <a:r>
              <a:rPr lang="en-US" dirty="0"/>
              <a:t>Deployed Server</a:t>
            </a:r>
          </a:p>
        </p:txBody>
      </p:sp>
      <p:pic>
        <p:nvPicPr>
          <p:cNvPr id="7" name="Picture 6">
            <a:extLst>
              <a:ext uri="{FF2B5EF4-FFF2-40B4-BE49-F238E27FC236}">
                <a16:creationId xmlns:a16="http://schemas.microsoft.com/office/drawing/2014/main" id="{4312962B-17CA-BFE5-C458-0D5108229C80}"/>
              </a:ext>
            </a:extLst>
          </p:cNvPr>
          <p:cNvPicPr>
            <a:picLocks noChangeAspect="1"/>
          </p:cNvPicPr>
          <p:nvPr/>
        </p:nvPicPr>
        <p:blipFill>
          <a:blip r:embed="rId2"/>
          <a:stretch>
            <a:fillRect/>
          </a:stretch>
        </p:blipFill>
        <p:spPr>
          <a:xfrm>
            <a:off x="76200" y="1447800"/>
            <a:ext cx="5943600" cy="3810000"/>
          </a:xfrm>
          <a:prstGeom prst="rect">
            <a:avLst/>
          </a:prstGeom>
        </p:spPr>
      </p:pic>
      <p:sp>
        <p:nvSpPr>
          <p:cNvPr id="8" name="TextBox 7">
            <a:extLst>
              <a:ext uri="{FF2B5EF4-FFF2-40B4-BE49-F238E27FC236}">
                <a16:creationId xmlns:a16="http://schemas.microsoft.com/office/drawing/2014/main" id="{E92AAB0C-BD0B-7FEB-475D-478BCEA69D75}"/>
              </a:ext>
            </a:extLst>
          </p:cNvPr>
          <p:cNvSpPr txBox="1"/>
          <p:nvPr/>
        </p:nvSpPr>
        <p:spPr>
          <a:xfrm>
            <a:off x="76200" y="914400"/>
            <a:ext cx="3505200" cy="369332"/>
          </a:xfrm>
          <a:prstGeom prst="rect">
            <a:avLst/>
          </a:prstGeom>
          <a:noFill/>
        </p:spPr>
        <p:txBody>
          <a:bodyPr wrap="square" rtlCol="0">
            <a:spAutoFit/>
          </a:bodyPr>
          <a:lstStyle/>
          <a:p>
            <a:r>
              <a:rPr lang="en-US" dirty="0"/>
              <a:t>Deploy on AWS with EC2 instance</a:t>
            </a:r>
          </a:p>
        </p:txBody>
      </p:sp>
      <p:pic>
        <p:nvPicPr>
          <p:cNvPr id="10" name="Picture 9">
            <a:extLst>
              <a:ext uri="{FF2B5EF4-FFF2-40B4-BE49-F238E27FC236}">
                <a16:creationId xmlns:a16="http://schemas.microsoft.com/office/drawing/2014/main" id="{C81BD4E4-7B66-C3A0-D83C-565CE84D95C9}"/>
              </a:ext>
            </a:extLst>
          </p:cNvPr>
          <p:cNvPicPr>
            <a:picLocks noChangeAspect="1"/>
          </p:cNvPicPr>
          <p:nvPr/>
        </p:nvPicPr>
        <p:blipFill>
          <a:blip r:embed="rId3"/>
          <a:stretch>
            <a:fillRect/>
          </a:stretch>
        </p:blipFill>
        <p:spPr>
          <a:xfrm>
            <a:off x="6165980" y="556241"/>
            <a:ext cx="6026020" cy="2855491"/>
          </a:xfrm>
          <a:prstGeom prst="rect">
            <a:avLst/>
          </a:prstGeom>
        </p:spPr>
      </p:pic>
      <p:pic>
        <p:nvPicPr>
          <p:cNvPr id="12" name="Picture 11">
            <a:extLst>
              <a:ext uri="{FF2B5EF4-FFF2-40B4-BE49-F238E27FC236}">
                <a16:creationId xmlns:a16="http://schemas.microsoft.com/office/drawing/2014/main" id="{E92AF5DD-FAAA-2CC2-38B9-7F4D3AB52421}"/>
              </a:ext>
            </a:extLst>
          </p:cNvPr>
          <p:cNvPicPr>
            <a:picLocks noChangeAspect="1"/>
          </p:cNvPicPr>
          <p:nvPr/>
        </p:nvPicPr>
        <p:blipFill>
          <a:blip r:embed="rId4"/>
          <a:stretch>
            <a:fillRect/>
          </a:stretch>
        </p:blipFill>
        <p:spPr>
          <a:xfrm>
            <a:off x="6165981" y="3429000"/>
            <a:ext cx="6026020" cy="3124200"/>
          </a:xfrm>
          <a:prstGeom prst="rect">
            <a:avLst/>
          </a:prstGeom>
        </p:spPr>
      </p:pic>
      <p:sp>
        <p:nvSpPr>
          <p:cNvPr id="13" name="TextBox 12">
            <a:extLst>
              <a:ext uri="{FF2B5EF4-FFF2-40B4-BE49-F238E27FC236}">
                <a16:creationId xmlns:a16="http://schemas.microsoft.com/office/drawing/2014/main" id="{74151747-1759-CD5C-D100-3431845B13B9}"/>
              </a:ext>
            </a:extLst>
          </p:cNvPr>
          <p:cNvSpPr txBox="1"/>
          <p:nvPr/>
        </p:nvSpPr>
        <p:spPr>
          <a:xfrm>
            <a:off x="6165980" y="136525"/>
            <a:ext cx="3968620" cy="369332"/>
          </a:xfrm>
          <a:prstGeom prst="rect">
            <a:avLst/>
          </a:prstGeom>
          <a:noFill/>
        </p:spPr>
        <p:txBody>
          <a:bodyPr wrap="square" rtlCol="0">
            <a:spAutoFit/>
          </a:bodyPr>
          <a:lstStyle/>
          <a:p>
            <a:r>
              <a:rPr lang="en-US" dirty="0"/>
              <a:t>Server code snip</a:t>
            </a:r>
          </a:p>
        </p:txBody>
      </p:sp>
    </p:spTree>
    <p:extLst>
      <p:ext uri="{BB962C8B-B14F-4D97-AF65-F5344CB8AC3E}">
        <p14:creationId xmlns:p14="http://schemas.microsoft.com/office/powerpoint/2010/main" val="34225088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32E48-73E1-A409-7740-DC72AB3ABEEC}"/>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09E12F30-8996-8203-E8DA-7248260B7390}"/>
              </a:ext>
            </a:extLst>
          </p:cNvPr>
          <p:cNvSpPr>
            <a:spLocks noGrp="1"/>
          </p:cNvSpPr>
          <p:nvPr>
            <p:ph type="dt" sz="half" idx="10"/>
          </p:nvPr>
        </p:nvSpPr>
        <p:spPr/>
        <p:txBody>
          <a:bodyPr/>
          <a:lstStyle/>
          <a:p>
            <a:fld id="{511E3B60-D1D8-41FC-B4C0-1589BD511982}" type="datetime1">
              <a:rPr lang="en-US" smtClean="0"/>
              <a:t>5/13/2025</a:t>
            </a:fld>
            <a:endParaRPr lang="en-US" dirty="0"/>
          </a:p>
        </p:txBody>
      </p:sp>
      <p:sp>
        <p:nvSpPr>
          <p:cNvPr id="4" name="Slide Number Placeholder 3">
            <a:extLst>
              <a:ext uri="{FF2B5EF4-FFF2-40B4-BE49-F238E27FC236}">
                <a16:creationId xmlns:a16="http://schemas.microsoft.com/office/drawing/2014/main" id="{66E6E958-5FF0-5155-0F5D-2E1B8E1190E6}"/>
              </a:ext>
            </a:extLst>
          </p:cNvPr>
          <p:cNvSpPr>
            <a:spLocks noGrp="1"/>
          </p:cNvSpPr>
          <p:nvPr>
            <p:ph type="sldNum" sz="quarter" idx="12"/>
          </p:nvPr>
        </p:nvSpPr>
        <p:spPr/>
        <p:txBody>
          <a:bodyPr/>
          <a:lstStyle/>
          <a:p>
            <a:fld id="{48F63A3B-78C7-47BE-AE5E-E10140E04643}" type="slidenum">
              <a:rPr lang="en-US" smtClean="0"/>
              <a:t>77</a:t>
            </a:fld>
            <a:endParaRPr lang="en-US" dirty="0"/>
          </a:p>
        </p:txBody>
      </p:sp>
      <p:sp>
        <p:nvSpPr>
          <p:cNvPr id="5" name="TextBox 4">
            <a:extLst>
              <a:ext uri="{FF2B5EF4-FFF2-40B4-BE49-F238E27FC236}">
                <a16:creationId xmlns:a16="http://schemas.microsoft.com/office/drawing/2014/main" id="{D5D9ACC5-AE1C-1503-AE27-BD7B50576BA7}"/>
              </a:ext>
            </a:extLst>
          </p:cNvPr>
          <p:cNvSpPr txBox="1"/>
          <p:nvPr/>
        </p:nvSpPr>
        <p:spPr>
          <a:xfrm>
            <a:off x="228600" y="130305"/>
            <a:ext cx="6097554" cy="461665"/>
          </a:xfrm>
          <a:prstGeom prst="rect">
            <a:avLst/>
          </a:prstGeom>
          <a:noFill/>
        </p:spPr>
        <p:txBody>
          <a:bodyPr wrap="square">
            <a:spAutoFit/>
          </a:bodyPr>
          <a:lstStyle/>
          <a:p>
            <a:r>
              <a:rPr lang="en-US" sz="2400" b="1" dirty="0"/>
              <a:t>Sub Objective 2</a:t>
            </a:r>
          </a:p>
        </p:txBody>
      </p:sp>
      <p:pic>
        <p:nvPicPr>
          <p:cNvPr id="7" name="Picture 6">
            <a:extLst>
              <a:ext uri="{FF2B5EF4-FFF2-40B4-BE49-F238E27FC236}">
                <a16:creationId xmlns:a16="http://schemas.microsoft.com/office/drawing/2014/main" id="{1D1BF589-B53C-5B35-2785-0486206B27CA}"/>
              </a:ext>
            </a:extLst>
          </p:cNvPr>
          <p:cNvPicPr>
            <a:picLocks noChangeAspect="1"/>
          </p:cNvPicPr>
          <p:nvPr/>
        </p:nvPicPr>
        <p:blipFill>
          <a:blip r:embed="rId2"/>
          <a:stretch>
            <a:fillRect/>
          </a:stretch>
        </p:blipFill>
        <p:spPr>
          <a:xfrm>
            <a:off x="228601" y="1295400"/>
            <a:ext cx="5181599" cy="2728196"/>
          </a:xfrm>
          <a:prstGeom prst="rect">
            <a:avLst/>
          </a:prstGeom>
        </p:spPr>
      </p:pic>
      <p:sp>
        <p:nvSpPr>
          <p:cNvPr id="8" name="TextBox 7">
            <a:extLst>
              <a:ext uri="{FF2B5EF4-FFF2-40B4-BE49-F238E27FC236}">
                <a16:creationId xmlns:a16="http://schemas.microsoft.com/office/drawing/2014/main" id="{59486C38-F6FB-E572-228F-299337F9EEBD}"/>
              </a:ext>
            </a:extLst>
          </p:cNvPr>
          <p:cNvSpPr txBox="1"/>
          <p:nvPr/>
        </p:nvSpPr>
        <p:spPr>
          <a:xfrm>
            <a:off x="228600" y="883556"/>
            <a:ext cx="5181600" cy="369332"/>
          </a:xfrm>
          <a:prstGeom prst="rect">
            <a:avLst/>
          </a:prstGeom>
          <a:noFill/>
        </p:spPr>
        <p:txBody>
          <a:bodyPr wrap="square" rtlCol="0">
            <a:spAutoFit/>
          </a:bodyPr>
          <a:lstStyle/>
          <a:p>
            <a:r>
              <a:rPr lang="en-US" dirty="0"/>
              <a:t>Create internet setting</a:t>
            </a:r>
          </a:p>
        </p:txBody>
      </p:sp>
      <p:pic>
        <p:nvPicPr>
          <p:cNvPr id="10" name="Picture 9">
            <a:extLst>
              <a:ext uri="{FF2B5EF4-FFF2-40B4-BE49-F238E27FC236}">
                <a16:creationId xmlns:a16="http://schemas.microsoft.com/office/drawing/2014/main" id="{C4162651-8274-9DCC-8824-150D3268104A}"/>
              </a:ext>
            </a:extLst>
          </p:cNvPr>
          <p:cNvPicPr>
            <a:picLocks noChangeAspect="1"/>
          </p:cNvPicPr>
          <p:nvPr/>
        </p:nvPicPr>
        <p:blipFill>
          <a:blip r:embed="rId3"/>
          <a:stretch>
            <a:fillRect/>
          </a:stretch>
        </p:blipFill>
        <p:spPr>
          <a:xfrm>
            <a:off x="5486399" y="591970"/>
            <a:ext cx="6476999" cy="1356478"/>
          </a:xfrm>
          <a:prstGeom prst="rect">
            <a:avLst/>
          </a:prstGeom>
        </p:spPr>
      </p:pic>
      <p:sp>
        <p:nvSpPr>
          <p:cNvPr id="11" name="TextBox 10">
            <a:extLst>
              <a:ext uri="{FF2B5EF4-FFF2-40B4-BE49-F238E27FC236}">
                <a16:creationId xmlns:a16="http://schemas.microsoft.com/office/drawing/2014/main" id="{7EF0488F-8076-8909-6B0D-DF59863DB4C4}"/>
              </a:ext>
            </a:extLst>
          </p:cNvPr>
          <p:cNvSpPr txBox="1"/>
          <p:nvPr/>
        </p:nvSpPr>
        <p:spPr>
          <a:xfrm>
            <a:off x="6248400" y="7614"/>
            <a:ext cx="4724400" cy="369332"/>
          </a:xfrm>
          <a:prstGeom prst="rect">
            <a:avLst/>
          </a:prstGeom>
          <a:noFill/>
        </p:spPr>
        <p:txBody>
          <a:bodyPr wrap="square" rtlCol="0">
            <a:spAutoFit/>
          </a:bodyPr>
          <a:lstStyle/>
          <a:p>
            <a:r>
              <a:rPr lang="en-US" dirty="0"/>
              <a:t>Create pin connection of board</a:t>
            </a:r>
          </a:p>
        </p:txBody>
      </p:sp>
      <p:pic>
        <p:nvPicPr>
          <p:cNvPr id="13" name="Picture 12">
            <a:extLst>
              <a:ext uri="{FF2B5EF4-FFF2-40B4-BE49-F238E27FC236}">
                <a16:creationId xmlns:a16="http://schemas.microsoft.com/office/drawing/2014/main" id="{F2A0F831-C206-B79A-33A0-C607BB4AF55F}"/>
              </a:ext>
            </a:extLst>
          </p:cNvPr>
          <p:cNvPicPr>
            <a:picLocks noChangeAspect="1"/>
          </p:cNvPicPr>
          <p:nvPr/>
        </p:nvPicPr>
        <p:blipFill>
          <a:blip r:embed="rId4"/>
          <a:stretch>
            <a:fillRect/>
          </a:stretch>
        </p:blipFill>
        <p:spPr>
          <a:xfrm>
            <a:off x="5486399" y="2098630"/>
            <a:ext cx="6476999" cy="4378370"/>
          </a:xfrm>
          <a:prstGeom prst="rect">
            <a:avLst/>
          </a:prstGeom>
        </p:spPr>
      </p:pic>
    </p:spTree>
    <p:extLst>
      <p:ext uri="{BB962C8B-B14F-4D97-AF65-F5344CB8AC3E}">
        <p14:creationId xmlns:p14="http://schemas.microsoft.com/office/powerpoint/2010/main" val="12952783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943C1-324C-E990-F023-85BEADEF8D0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742286B0-19F3-1ED9-46C9-71DDDB29B2F6}"/>
              </a:ext>
            </a:extLst>
          </p:cNvPr>
          <p:cNvSpPr>
            <a:spLocks noGrp="1"/>
          </p:cNvSpPr>
          <p:nvPr>
            <p:ph type="dt" sz="half" idx="10"/>
          </p:nvPr>
        </p:nvSpPr>
        <p:spPr/>
        <p:txBody>
          <a:bodyPr/>
          <a:lstStyle/>
          <a:p>
            <a:fld id="{511E3B60-D1D8-41FC-B4C0-1589BD511982}" type="datetime1">
              <a:rPr lang="en-US" smtClean="0"/>
              <a:t>5/13/2025</a:t>
            </a:fld>
            <a:endParaRPr lang="en-US" dirty="0"/>
          </a:p>
        </p:txBody>
      </p:sp>
      <p:sp>
        <p:nvSpPr>
          <p:cNvPr id="4" name="Slide Number Placeholder 3">
            <a:extLst>
              <a:ext uri="{FF2B5EF4-FFF2-40B4-BE49-F238E27FC236}">
                <a16:creationId xmlns:a16="http://schemas.microsoft.com/office/drawing/2014/main" id="{966B4BB0-8B87-A510-515F-02EC22DA2573}"/>
              </a:ext>
            </a:extLst>
          </p:cNvPr>
          <p:cNvSpPr>
            <a:spLocks noGrp="1"/>
          </p:cNvSpPr>
          <p:nvPr>
            <p:ph type="sldNum" sz="quarter" idx="12"/>
          </p:nvPr>
        </p:nvSpPr>
        <p:spPr/>
        <p:txBody>
          <a:bodyPr/>
          <a:lstStyle/>
          <a:p>
            <a:fld id="{48F63A3B-78C7-47BE-AE5E-E10140E04643}" type="slidenum">
              <a:rPr lang="en-US" smtClean="0"/>
              <a:t>78</a:t>
            </a:fld>
            <a:endParaRPr lang="en-US" dirty="0"/>
          </a:p>
        </p:txBody>
      </p:sp>
      <p:sp>
        <p:nvSpPr>
          <p:cNvPr id="2" name="TextBox 1">
            <a:extLst>
              <a:ext uri="{FF2B5EF4-FFF2-40B4-BE49-F238E27FC236}">
                <a16:creationId xmlns:a16="http://schemas.microsoft.com/office/drawing/2014/main" id="{CD5E7E90-D297-6DF4-22E7-FB4ED7AFE187}"/>
              </a:ext>
            </a:extLst>
          </p:cNvPr>
          <p:cNvSpPr txBox="1"/>
          <p:nvPr/>
        </p:nvSpPr>
        <p:spPr>
          <a:xfrm>
            <a:off x="228600" y="150167"/>
            <a:ext cx="6097554" cy="461665"/>
          </a:xfrm>
          <a:prstGeom prst="rect">
            <a:avLst/>
          </a:prstGeom>
          <a:noFill/>
        </p:spPr>
        <p:txBody>
          <a:bodyPr wrap="square">
            <a:spAutoFit/>
          </a:bodyPr>
          <a:lstStyle/>
          <a:p>
            <a:r>
              <a:rPr lang="en-US" sz="2400" b="1" dirty="0"/>
              <a:t>Sub Objective 3</a:t>
            </a:r>
          </a:p>
        </p:txBody>
      </p:sp>
      <p:pic>
        <p:nvPicPr>
          <p:cNvPr id="6" name="Picture 5">
            <a:extLst>
              <a:ext uri="{FF2B5EF4-FFF2-40B4-BE49-F238E27FC236}">
                <a16:creationId xmlns:a16="http://schemas.microsoft.com/office/drawing/2014/main" id="{3366A9C1-EAC5-ADBF-F04A-46A4E7DC72D7}"/>
              </a:ext>
            </a:extLst>
          </p:cNvPr>
          <p:cNvPicPr>
            <a:picLocks noChangeAspect="1"/>
          </p:cNvPicPr>
          <p:nvPr/>
        </p:nvPicPr>
        <p:blipFill>
          <a:blip r:embed="rId2"/>
          <a:stretch>
            <a:fillRect/>
          </a:stretch>
        </p:blipFill>
        <p:spPr>
          <a:xfrm>
            <a:off x="72086" y="1143000"/>
            <a:ext cx="5947714" cy="2187130"/>
          </a:xfrm>
          <a:prstGeom prst="rect">
            <a:avLst/>
          </a:prstGeom>
        </p:spPr>
      </p:pic>
      <p:pic>
        <p:nvPicPr>
          <p:cNvPr id="8" name="Picture 7">
            <a:extLst>
              <a:ext uri="{FF2B5EF4-FFF2-40B4-BE49-F238E27FC236}">
                <a16:creationId xmlns:a16="http://schemas.microsoft.com/office/drawing/2014/main" id="{78C30B80-0DDC-A066-2494-927A7B710F00}"/>
              </a:ext>
            </a:extLst>
          </p:cNvPr>
          <p:cNvPicPr>
            <a:picLocks noChangeAspect="1"/>
          </p:cNvPicPr>
          <p:nvPr/>
        </p:nvPicPr>
        <p:blipFill>
          <a:blip r:embed="rId3"/>
          <a:stretch>
            <a:fillRect/>
          </a:stretch>
        </p:blipFill>
        <p:spPr>
          <a:xfrm>
            <a:off x="6054013" y="1143000"/>
            <a:ext cx="6065902" cy="5334000"/>
          </a:xfrm>
          <a:prstGeom prst="rect">
            <a:avLst/>
          </a:prstGeom>
        </p:spPr>
      </p:pic>
      <p:sp>
        <p:nvSpPr>
          <p:cNvPr id="9" name="TextBox 8">
            <a:extLst>
              <a:ext uri="{FF2B5EF4-FFF2-40B4-BE49-F238E27FC236}">
                <a16:creationId xmlns:a16="http://schemas.microsoft.com/office/drawing/2014/main" id="{6804819E-88C7-4770-3A22-4DA545D9A8F3}"/>
              </a:ext>
            </a:extLst>
          </p:cNvPr>
          <p:cNvSpPr txBox="1"/>
          <p:nvPr/>
        </p:nvSpPr>
        <p:spPr>
          <a:xfrm>
            <a:off x="6153540" y="713859"/>
            <a:ext cx="5714999" cy="369332"/>
          </a:xfrm>
          <a:prstGeom prst="rect">
            <a:avLst/>
          </a:prstGeom>
          <a:noFill/>
        </p:spPr>
        <p:txBody>
          <a:bodyPr wrap="square" rtlCol="0">
            <a:spAutoFit/>
          </a:bodyPr>
          <a:lstStyle/>
          <a:p>
            <a:r>
              <a:rPr lang="en-US" dirty="0"/>
              <a:t>Show response data on an LCD Display</a:t>
            </a:r>
          </a:p>
        </p:txBody>
      </p:sp>
    </p:spTree>
    <p:extLst>
      <p:ext uri="{BB962C8B-B14F-4D97-AF65-F5344CB8AC3E}">
        <p14:creationId xmlns:p14="http://schemas.microsoft.com/office/powerpoint/2010/main" val="38923606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00818148-7142-859B-9551-6F0DE792CA60}"/>
              </a:ext>
            </a:extLst>
          </p:cNvPr>
          <p:cNvSpPr/>
          <p:nvPr/>
        </p:nvSpPr>
        <p:spPr>
          <a:xfrm>
            <a:off x="7083490" y="4369186"/>
            <a:ext cx="4786938" cy="96066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308E83F-0EC5-CC58-57CD-1351E5C3472E}"/>
              </a:ext>
            </a:extLst>
          </p:cNvPr>
          <p:cNvSpPr/>
          <p:nvPr/>
        </p:nvSpPr>
        <p:spPr>
          <a:xfrm>
            <a:off x="7083490" y="3070936"/>
            <a:ext cx="4786938" cy="96066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A8E89D1-6685-4133-B7D5-54198D25F040}"/>
              </a:ext>
            </a:extLst>
          </p:cNvPr>
          <p:cNvSpPr/>
          <p:nvPr/>
        </p:nvSpPr>
        <p:spPr>
          <a:xfrm>
            <a:off x="7083490" y="1772686"/>
            <a:ext cx="4786938" cy="96066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3FDA2CF-7C03-1DA0-E849-CFDC189C0E7C}"/>
              </a:ext>
            </a:extLst>
          </p:cNvPr>
          <p:cNvSpPr/>
          <p:nvPr/>
        </p:nvSpPr>
        <p:spPr>
          <a:xfrm>
            <a:off x="6072951" y="-30848"/>
            <a:ext cx="6126777" cy="635635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909DEA3-0DE5-2EFA-E761-137064DD6181}"/>
              </a:ext>
            </a:extLst>
          </p:cNvPr>
          <p:cNvSpPr>
            <a:spLocks noGrp="1"/>
          </p:cNvSpPr>
          <p:nvPr>
            <p:ph type="dt" sz="half" idx="10"/>
          </p:nvPr>
        </p:nvSpPr>
        <p:spPr/>
        <p:txBody>
          <a:bodyPr/>
          <a:lstStyle/>
          <a:p>
            <a:fld id="{6CD7C2C6-D572-4D0C-8235-C003A6B66F74}" type="datetime1">
              <a:rPr lang="en-US" smtClean="0"/>
              <a:t>5/13/2025</a:t>
            </a:fld>
            <a:endParaRPr lang="en-US" dirty="0"/>
          </a:p>
        </p:txBody>
      </p:sp>
      <p:sp>
        <p:nvSpPr>
          <p:cNvPr id="4" name="Slide Number Placeholder 3">
            <a:extLst>
              <a:ext uri="{FF2B5EF4-FFF2-40B4-BE49-F238E27FC236}">
                <a16:creationId xmlns:a16="http://schemas.microsoft.com/office/drawing/2014/main" id="{9F7EDD8F-D1DA-82B3-BE99-063A30ECC55C}"/>
              </a:ext>
            </a:extLst>
          </p:cNvPr>
          <p:cNvSpPr>
            <a:spLocks noGrp="1"/>
          </p:cNvSpPr>
          <p:nvPr>
            <p:ph type="sldNum" sz="quarter" idx="12"/>
          </p:nvPr>
        </p:nvSpPr>
        <p:spPr/>
        <p:txBody>
          <a:bodyPr/>
          <a:lstStyle/>
          <a:p>
            <a:fld id="{48F63A3B-78C7-47BE-AE5E-E10140E04643}" type="slidenum">
              <a:rPr lang="en-US" smtClean="0"/>
              <a:t>79</a:t>
            </a:fld>
            <a:endParaRPr lang="en-US" dirty="0"/>
          </a:p>
        </p:txBody>
      </p:sp>
      <p:sp>
        <p:nvSpPr>
          <p:cNvPr id="5" name="Rectangle 4">
            <a:extLst>
              <a:ext uri="{FF2B5EF4-FFF2-40B4-BE49-F238E27FC236}">
                <a16:creationId xmlns:a16="http://schemas.microsoft.com/office/drawing/2014/main" id="{4C6DC1C0-30CA-2340-12DB-2895C7C19D58}"/>
              </a:ext>
            </a:extLst>
          </p:cNvPr>
          <p:cNvSpPr/>
          <p:nvPr/>
        </p:nvSpPr>
        <p:spPr>
          <a:xfrm>
            <a:off x="-5885" y="5896"/>
            <a:ext cx="6071118" cy="63563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4A44090-E223-24BE-0105-7B1EFBFDE134}"/>
              </a:ext>
            </a:extLst>
          </p:cNvPr>
          <p:cNvSpPr txBox="1"/>
          <p:nvPr/>
        </p:nvSpPr>
        <p:spPr>
          <a:xfrm>
            <a:off x="1130559" y="1047565"/>
            <a:ext cx="3581400" cy="914400"/>
          </a:xfrm>
          <a:prstGeom prst="rect">
            <a:avLst/>
          </a:prstGeom>
          <a:noFill/>
        </p:spPr>
        <p:txBody>
          <a:bodyPr wrap="square" rtlCol="0">
            <a:spAutoFit/>
          </a:bodyPr>
          <a:lstStyle/>
          <a:p>
            <a:endParaRPr lang="en-US" dirty="0"/>
          </a:p>
        </p:txBody>
      </p:sp>
      <p:sp>
        <p:nvSpPr>
          <p:cNvPr id="8" name="Google Shape;1112;p38">
            <a:extLst>
              <a:ext uri="{FF2B5EF4-FFF2-40B4-BE49-F238E27FC236}">
                <a16:creationId xmlns:a16="http://schemas.microsoft.com/office/drawing/2014/main" id="{77CF48EA-37A3-CA52-1C41-1D2C0026C588}"/>
              </a:ext>
            </a:extLst>
          </p:cNvPr>
          <p:cNvSpPr txBox="1"/>
          <p:nvPr/>
        </p:nvSpPr>
        <p:spPr>
          <a:xfrm>
            <a:off x="152400" y="819721"/>
            <a:ext cx="4466866" cy="43088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1" i="0" u="none" strike="noStrike" cap="none" dirty="0">
                <a:latin typeface="Open Sans"/>
                <a:ea typeface="Open Sans"/>
                <a:cs typeface="Open Sans"/>
                <a:sym typeface="Open Sans"/>
              </a:rPr>
              <a:t>Completion of the components</a:t>
            </a:r>
            <a:endParaRPr sz="1200" b="1" dirty="0"/>
          </a:p>
        </p:txBody>
      </p:sp>
      <p:sp>
        <p:nvSpPr>
          <p:cNvPr id="9" name="Google Shape;1113;p38">
            <a:extLst>
              <a:ext uri="{FF2B5EF4-FFF2-40B4-BE49-F238E27FC236}">
                <a16:creationId xmlns:a16="http://schemas.microsoft.com/office/drawing/2014/main" id="{B5515B36-E479-F438-101E-95A7E0FCD953}"/>
              </a:ext>
            </a:extLst>
          </p:cNvPr>
          <p:cNvSpPr txBox="1"/>
          <p:nvPr/>
        </p:nvSpPr>
        <p:spPr>
          <a:xfrm>
            <a:off x="6934200" y="819722"/>
            <a:ext cx="4786938" cy="43088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1" i="0" u="none" strike="noStrike" cap="none" dirty="0">
                <a:latin typeface="Open Sans"/>
                <a:ea typeface="Open Sans"/>
                <a:cs typeface="Open Sans"/>
                <a:sym typeface="Open Sans"/>
              </a:rPr>
              <a:t>Future Implementations</a:t>
            </a:r>
            <a:endParaRPr sz="1200" dirty="0"/>
          </a:p>
        </p:txBody>
      </p:sp>
      <p:sp>
        <p:nvSpPr>
          <p:cNvPr id="10" name="Google Shape;1111;p38">
            <a:extLst>
              <a:ext uri="{FF2B5EF4-FFF2-40B4-BE49-F238E27FC236}">
                <a16:creationId xmlns:a16="http://schemas.microsoft.com/office/drawing/2014/main" id="{B211F69A-29CF-5991-C180-0B60D43DD30C}"/>
              </a:ext>
            </a:extLst>
          </p:cNvPr>
          <p:cNvSpPr txBox="1"/>
          <p:nvPr/>
        </p:nvSpPr>
        <p:spPr>
          <a:xfrm>
            <a:off x="0" y="5896"/>
            <a:ext cx="6096000" cy="560153"/>
          </a:xfrm>
          <a:prstGeom prst="rect">
            <a:avLst/>
          </a:prstGeom>
          <a:noFill/>
          <a:ln>
            <a:noFill/>
          </a:ln>
        </p:spPr>
        <p:txBody>
          <a:bodyPr spcFirstLastPara="1" wrap="square" lIns="0" tIns="0" rIns="0" bIns="0" anchor="t" anchorCtr="0">
            <a:spAutoFit/>
          </a:bodyPr>
          <a:lstStyle/>
          <a:p>
            <a:pPr marL="0" marR="0" lvl="0" indent="0" algn="ctr" rtl="0">
              <a:lnSpc>
                <a:spcPct val="130002"/>
              </a:lnSpc>
              <a:spcBef>
                <a:spcPts val="0"/>
              </a:spcBef>
              <a:spcAft>
                <a:spcPts val="0"/>
              </a:spcAft>
              <a:buNone/>
            </a:pPr>
            <a:r>
              <a:rPr lang="en-US" sz="2800" b="0" i="0" u="none" strike="noStrike" cap="none" dirty="0">
                <a:solidFill>
                  <a:schemeClr val="bg1"/>
                </a:solidFill>
                <a:latin typeface="Arial"/>
                <a:ea typeface="Arial"/>
                <a:cs typeface="Arial"/>
                <a:sym typeface="Arial"/>
              </a:rPr>
              <a:t>Completion </a:t>
            </a:r>
            <a:r>
              <a:rPr lang="en-US" sz="2800" dirty="0">
                <a:solidFill>
                  <a:schemeClr val="bg1"/>
                </a:solidFill>
                <a:latin typeface="Arial"/>
                <a:ea typeface="Arial"/>
                <a:cs typeface="Arial"/>
                <a:sym typeface="Arial"/>
              </a:rPr>
              <a:t>A</a:t>
            </a:r>
            <a:r>
              <a:rPr lang="en-US" sz="2800" b="0" i="0" u="none" strike="noStrike" cap="none" dirty="0">
                <a:solidFill>
                  <a:schemeClr val="bg1"/>
                </a:solidFill>
                <a:latin typeface="Arial"/>
                <a:ea typeface="Arial"/>
                <a:cs typeface="Arial"/>
                <a:sym typeface="Arial"/>
              </a:rPr>
              <a:t>nd Future </a:t>
            </a:r>
            <a:r>
              <a:rPr lang="en-US" sz="2800" dirty="0">
                <a:solidFill>
                  <a:schemeClr val="bg1"/>
                </a:solidFill>
                <a:latin typeface="Arial"/>
                <a:ea typeface="Arial"/>
                <a:cs typeface="Arial"/>
                <a:sym typeface="Arial"/>
              </a:rPr>
              <a:t>W</a:t>
            </a:r>
            <a:r>
              <a:rPr lang="en-US" sz="2800" b="0" i="0" u="none" strike="noStrike" cap="none" dirty="0">
                <a:solidFill>
                  <a:schemeClr val="bg1"/>
                </a:solidFill>
                <a:latin typeface="Arial"/>
                <a:ea typeface="Arial"/>
                <a:cs typeface="Arial"/>
                <a:sym typeface="Arial"/>
              </a:rPr>
              <a:t>orks</a:t>
            </a:r>
            <a:endParaRPr sz="1200" dirty="0">
              <a:solidFill>
                <a:schemeClr val="bg1"/>
              </a:solidFill>
            </a:endParaRPr>
          </a:p>
        </p:txBody>
      </p:sp>
      <p:pic>
        <p:nvPicPr>
          <p:cNvPr id="11" name="Google Shape;1114;p38">
            <a:extLst>
              <a:ext uri="{FF2B5EF4-FFF2-40B4-BE49-F238E27FC236}">
                <a16:creationId xmlns:a16="http://schemas.microsoft.com/office/drawing/2014/main" id="{59B3115A-454A-4522-FCCF-AC6307043D1E}"/>
              </a:ext>
            </a:extLst>
          </p:cNvPr>
          <p:cNvPicPr preferRelativeResize="0"/>
          <p:nvPr/>
        </p:nvPicPr>
        <p:blipFill rotWithShape="1">
          <a:blip r:embed="rId2">
            <a:alphaModFix/>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rcRect/>
          <a:stretch/>
        </p:blipFill>
        <p:spPr>
          <a:xfrm>
            <a:off x="121299" y="1858733"/>
            <a:ext cx="412102" cy="430887"/>
          </a:xfrm>
          <a:prstGeom prst="rect">
            <a:avLst/>
          </a:prstGeom>
          <a:noFill/>
          <a:ln>
            <a:noFill/>
          </a:ln>
        </p:spPr>
      </p:pic>
      <p:sp>
        <p:nvSpPr>
          <p:cNvPr id="13" name="Rectangle: Rounded Corners 12">
            <a:extLst>
              <a:ext uri="{FF2B5EF4-FFF2-40B4-BE49-F238E27FC236}">
                <a16:creationId xmlns:a16="http://schemas.microsoft.com/office/drawing/2014/main" id="{CA4DE86C-FCF6-2E02-3550-6022787F9FB4}"/>
              </a:ext>
            </a:extLst>
          </p:cNvPr>
          <p:cNvSpPr/>
          <p:nvPr/>
        </p:nvSpPr>
        <p:spPr>
          <a:xfrm>
            <a:off x="685800" y="1752600"/>
            <a:ext cx="4953000" cy="91440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Reliable Connection</a:t>
            </a:r>
          </a:p>
        </p:txBody>
      </p:sp>
      <p:sp>
        <p:nvSpPr>
          <p:cNvPr id="14" name="Rectangle: Rounded Corners 13">
            <a:extLst>
              <a:ext uri="{FF2B5EF4-FFF2-40B4-BE49-F238E27FC236}">
                <a16:creationId xmlns:a16="http://schemas.microsoft.com/office/drawing/2014/main" id="{66A574B9-D248-60AB-391D-AE1C4F77125D}"/>
              </a:ext>
            </a:extLst>
          </p:cNvPr>
          <p:cNvSpPr/>
          <p:nvPr/>
        </p:nvSpPr>
        <p:spPr>
          <a:xfrm>
            <a:off x="668694" y="2932689"/>
            <a:ext cx="4953000" cy="99060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Realtime data send to the Server</a:t>
            </a:r>
          </a:p>
        </p:txBody>
      </p:sp>
      <p:sp>
        <p:nvSpPr>
          <p:cNvPr id="15" name="Rectangle: Rounded Corners 14">
            <a:extLst>
              <a:ext uri="{FF2B5EF4-FFF2-40B4-BE49-F238E27FC236}">
                <a16:creationId xmlns:a16="http://schemas.microsoft.com/office/drawing/2014/main" id="{9E77350F-5C38-100C-1B01-1692174164A7}"/>
              </a:ext>
            </a:extLst>
          </p:cNvPr>
          <p:cNvSpPr/>
          <p:nvPr/>
        </p:nvSpPr>
        <p:spPr>
          <a:xfrm>
            <a:off x="646195" y="4215058"/>
            <a:ext cx="4953000" cy="99060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Database data show on an Display</a:t>
            </a:r>
          </a:p>
        </p:txBody>
      </p:sp>
      <p:pic>
        <p:nvPicPr>
          <p:cNvPr id="16" name="Google Shape;1114;p38">
            <a:extLst>
              <a:ext uri="{FF2B5EF4-FFF2-40B4-BE49-F238E27FC236}">
                <a16:creationId xmlns:a16="http://schemas.microsoft.com/office/drawing/2014/main" id="{53D320C4-9504-5046-31A0-536A1A15E4C6}"/>
              </a:ext>
            </a:extLst>
          </p:cNvPr>
          <p:cNvPicPr preferRelativeResize="0"/>
          <p:nvPr/>
        </p:nvPicPr>
        <p:blipFill rotWithShape="1">
          <a:blip r:embed="rId2">
            <a:alphaModFix/>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rcRect/>
          <a:stretch/>
        </p:blipFill>
        <p:spPr>
          <a:xfrm>
            <a:off x="133789" y="4445069"/>
            <a:ext cx="412102" cy="430887"/>
          </a:xfrm>
          <a:prstGeom prst="rect">
            <a:avLst/>
          </a:prstGeom>
          <a:noFill/>
          <a:ln>
            <a:noFill/>
          </a:ln>
        </p:spPr>
      </p:pic>
      <p:pic>
        <p:nvPicPr>
          <p:cNvPr id="18" name="Google Shape;1114;p38">
            <a:extLst>
              <a:ext uri="{FF2B5EF4-FFF2-40B4-BE49-F238E27FC236}">
                <a16:creationId xmlns:a16="http://schemas.microsoft.com/office/drawing/2014/main" id="{3FCA5430-1D60-5A72-2633-1DE947FA638E}"/>
              </a:ext>
            </a:extLst>
          </p:cNvPr>
          <p:cNvPicPr preferRelativeResize="0"/>
          <p:nvPr/>
        </p:nvPicPr>
        <p:blipFill rotWithShape="1">
          <a:blip r:embed="rId2">
            <a:alphaModFix/>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rcRect/>
          <a:stretch/>
        </p:blipFill>
        <p:spPr>
          <a:xfrm>
            <a:off x="115521" y="3184071"/>
            <a:ext cx="412102" cy="430887"/>
          </a:xfrm>
          <a:prstGeom prst="rect">
            <a:avLst/>
          </a:prstGeom>
          <a:noFill/>
          <a:ln>
            <a:noFill/>
          </a:ln>
        </p:spPr>
      </p:pic>
      <p:pic>
        <p:nvPicPr>
          <p:cNvPr id="19" name="Google Shape;1115;p38">
            <a:extLst>
              <a:ext uri="{FF2B5EF4-FFF2-40B4-BE49-F238E27FC236}">
                <a16:creationId xmlns:a16="http://schemas.microsoft.com/office/drawing/2014/main" id="{DA1D6118-557C-A934-952B-51E557A342B3}"/>
              </a:ext>
            </a:extLst>
          </p:cNvPr>
          <p:cNvPicPr preferRelativeResize="0"/>
          <p:nvPr/>
        </p:nvPicPr>
        <p:blipFill rotWithShape="1">
          <a:blip r:embed="rId4">
            <a:alphaModFix/>
          </a:blip>
          <a:srcRect/>
          <a:stretch/>
        </p:blipFill>
        <p:spPr>
          <a:xfrm>
            <a:off x="6269845" y="1872729"/>
            <a:ext cx="619583" cy="512667"/>
          </a:xfrm>
          <a:prstGeom prst="rect">
            <a:avLst/>
          </a:prstGeom>
          <a:noFill/>
          <a:ln>
            <a:noFill/>
          </a:ln>
        </p:spPr>
      </p:pic>
      <p:pic>
        <p:nvPicPr>
          <p:cNvPr id="24" name="Google Shape;1115;p38">
            <a:extLst>
              <a:ext uri="{FF2B5EF4-FFF2-40B4-BE49-F238E27FC236}">
                <a16:creationId xmlns:a16="http://schemas.microsoft.com/office/drawing/2014/main" id="{B6CF60D8-19ED-8779-0723-2D0A692E1CAB}"/>
              </a:ext>
            </a:extLst>
          </p:cNvPr>
          <p:cNvPicPr preferRelativeResize="0"/>
          <p:nvPr/>
        </p:nvPicPr>
        <p:blipFill rotWithShape="1">
          <a:blip r:embed="rId4">
            <a:alphaModFix/>
          </a:blip>
          <a:srcRect/>
          <a:stretch/>
        </p:blipFill>
        <p:spPr>
          <a:xfrm>
            <a:off x="6266572" y="3216761"/>
            <a:ext cx="619583" cy="512667"/>
          </a:xfrm>
          <a:prstGeom prst="rect">
            <a:avLst/>
          </a:prstGeom>
          <a:noFill/>
          <a:ln>
            <a:noFill/>
          </a:ln>
        </p:spPr>
      </p:pic>
      <p:pic>
        <p:nvPicPr>
          <p:cNvPr id="25" name="Google Shape;1115;p38">
            <a:extLst>
              <a:ext uri="{FF2B5EF4-FFF2-40B4-BE49-F238E27FC236}">
                <a16:creationId xmlns:a16="http://schemas.microsoft.com/office/drawing/2014/main" id="{51E78896-3BF8-DD70-774B-F97DA5B127B6}"/>
              </a:ext>
            </a:extLst>
          </p:cNvPr>
          <p:cNvPicPr preferRelativeResize="0"/>
          <p:nvPr/>
        </p:nvPicPr>
        <p:blipFill rotWithShape="1">
          <a:blip r:embed="rId4">
            <a:alphaModFix/>
          </a:blip>
          <a:srcRect/>
          <a:stretch/>
        </p:blipFill>
        <p:spPr>
          <a:xfrm>
            <a:off x="6263299" y="4560793"/>
            <a:ext cx="619583" cy="512667"/>
          </a:xfrm>
          <a:prstGeom prst="rect">
            <a:avLst/>
          </a:prstGeom>
          <a:noFill/>
          <a:ln>
            <a:noFill/>
          </a:ln>
        </p:spPr>
      </p:pic>
      <p:sp>
        <p:nvSpPr>
          <p:cNvPr id="26" name="TextBox 25">
            <a:extLst>
              <a:ext uri="{FF2B5EF4-FFF2-40B4-BE49-F238E27FC236}">
                <a16:creationId xmlns:a16="http://schemas.microsoft.com/office/drawing/2014/main" id="{1D7CD71A-5D53-1939-6704-5E238CDA1DCF}"/>
              </a:ext>
            </a:extLst>
          </p:cNvPr>
          <p:cNvSpPr txBox="1"/>
          <p:nvPr/>
        </p:nvSpPr>
        <p:spPr>
          <a:xfrm>
            <a:off x="7289089" y="2025134"/>
            <a:ext cx="4343400" cy="369332"/>
          </a:xfrm>
          <a:prstGeom prst="rect">
            <a:avLst/>
          </a:prstGeom>
          <a:noFill/>
        </p:spPr>
        <p:txBody>
          <a:bodyPr wrap="square" rtlCol="0">
            <a:spAutoFit/>
          </a:bodyPr>
          <a:lstStyle/>
          <a:p>
            <a:r>
              <a:rPr lang="en-US" dirty="0"/>
              <a:t>Create Data passing through MQTT protocol</a:t>
            </a:r>
          </a:p>
        </p:txBody>
      </p:sp>
      <p:sp>
        <p:nvSpPr>
          <p:cNvPr id="27" name="TextBox 26">
            <a:extLst>
              <a:ext uri="{FF2B5EF4-FFF2-40B4-BE49-F238E27FC236}">
                <a16:creationId xmlns:a16="http://schemas.microsoft.com/office/drawing/2014/main" id="{D20E8241-3B9F-8B12-0029-4058599C4FBB}"/>
              </a:ext>
            </a:extLst>
          </p:cNvPr>
          <p:cNvSpPr txBox="1"/>
          <p:nvPr/>
        </p:nvSpPr>
        <p:spPr>
          <a:xfrm>
            <a:off x="7318474" y="3216761"/>
            <a:ext cx="4314016" cy="646331"/>
          </a:xfrm>
          <a:prstGeom prst="rect">
            <a:avLst/>
          </a:prstGeom>
          <a:noFill/>
        </p:spPr>
        <p:txBody>
          <a:bodyPr wrap="square" rtlCol="0">
            <a:spAutoFit/>
          </a:bodyPr>
          <a:lstStyle/>
          <a:p>
            <a:r>
              <a:rPr lang="en-US" dirty="0"/>
              <a:t>Add camera module and send data to Server</a:t>
            </a:r>
          </a:p>
        </p:txBody>
      </p:sp>
      <p:sp>
        <p:nvSpPr>
          <p:cNvPr id="28" name="TextBox 27">
            <a:extLst>
              <a:ext uri="{FF2B5EF4-FFF2-40B4-BE49-F238E27FC236}">
                <a16:creationId xmlns:a16="http://schemas.microsoft.com/office/drawing/2014/main" id="{20207617-B0AE-D7E4-B098-25D2B5F655B1}"/>
              </a:ext>
            </a:extLst>
          </p:cNvPr>
          <p:cNvSpPr txBox="1"/>
          <p:nvPr/>
        </p:nvSpPr>
        <p:spPr>
          <a:xfrm>
            <a:off x="7391400" y="4506702"/>
            <a:ext cx="4241089" cy="646331"/>
          </a:xfrm>
          <a:prstGeom prst="rect">
            <a:avLst/>
          </a:prstGeom>
          <a:noFill/>
        </p:spPr>
        <p:txBody>
          <a:bodyPr wrap="square" rtlCol="0">
            <a:spAutoFit/>
          </a:bodyPr>
          <a:lstStyle/>
          <a:p>
            <a:r>
              <a:rPr lang="en-US" dirty="0"/>
              <a:t>Get distance on two buses and send it to the database</a:t>
            </a:r>
          </a:p>
        </p:txBody>
      </p:sp>
      <p:grpSp>
        <p:nvGrpSpPr>
          <p:cNvPr id="29" name="Google Shape;1132;p38">
            <a:extLst>
              <a:ext uri="{FF2B5EF4-FFF2-40B4-BE49-F238E27FC236}">
                <a16:creationId xmlns:a16="http://schemas.microsoft.com/office/drawing/2014/main" id="{4585CFF8-A1CF-AA93-1B78-7FD1C5469A88}"/>
              </a:ext>
            </a:extLst>
          </p:cNvPr>
          <p:cNvGrpSpPr/>
          <p:nvPr/>
        </p:nvGrpSpPr>
        <p:grpSpPr>
          <a:xfrm>
            <a:off x="4419600" y="5205659"/>
            <a:ext cx="1202094" cy="1150692"/>
            <a:chOff x="-62725" y="-2035"/>
            <a:chExt cx="2680945" cy="2629067"/>
          </a:xfrm>
        </p:grpSpPr>
        <p:sp>
          <p:nvSpPr>
            <p:cNvPr id="30" name="Google Shape;1133;p38">
              <a:extLst>
                <a:ext uri="{FF2B5EF4-FFF2-40B4-BE49-F238E27FC236}">
                  <a16:creationId xmlns:a16="http://schemas.microsoft.com/office/drawing/2014/main" id="{46F3199F-3D52-1643-316B-AC3C178C60D2}"/>
                </a:ext>
              </a:extLst>
            </p:cNvPr>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459235"/>
                  </a:lnTo>
                  <a:cubicBezTo>
                    <a:pt x="1041474" y="457932"/>
                    <a:pt x="771787" y="612566"/>
                    <a:pt x="625784" y="864582"/>
                  </a:cubicBezTo>
                  <a:cubicBezTo>
                    <a:pt x="479781" y="1116598"/>
                    <a:pt x="479781" y="1427472"/>
                    <a:pt x="625784" y="1679488"/>
                  </a:cubicBezTo>
                  <a:cubicBezTo>
                    <a:pt x="771787" y="1931504"/>
                    <a:pt x="1041474" y="2086137"/>
                    <a:pt x="1332725" y="2084835"/>
                  </a:cubicBezTo>
                  <a:cubicBezTo>
                    <a:pt x="1623976" y="2086137"/>
                    <a:pt x="1893663" y="1931504"/>
                    <a:pt x="2039666" y="1679488"/>
                  </a:cubicBezTo>
                  <a:cubicBezTo>
                    <a:pt x="2185669" y="1427472"/>
                    <a:pt x="2185669" y="1116598"/>
                    <a:pt x="2039666" y="864582"/>
                  </a:cubicBezTo>
                  <a:cubicBezTo>
                    <a:pt x="1893663" y="612566"/>
                    <a:pt x="1623976" y="457932"/>
                    <a:pt x="1332725" y="459235"/>
                  </a:cubicBezTo>
                  <a:close/>
                </a:path>
              </a:pathLst>
            </a:custGeom>
            <a:solidFill>
              <a:srgbClr val="494F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4;p38">
              <a:extLst>
                <a:ext uri="{FF2B5EF4-FFF2-40B4-BE49-F238E27FC236}">
                  <a16:creationId xmlns:a16="http://schemas.microsoft.com/office/drawing/2014/main" id="{AFEA28C0-D710-48E5-499E-5780927D0302}"/>
                </a:ext>
              </a:extLst>
            </p:cNvPr>
            <p:cNvSpPr/>
            <p:nvPr/>
          </p:nvSpPr>
          <p:spPr>
            <a:xfrm>
              <a:off x="620152" y="12637"/>
              <a:ext cx="1998068" cy="2614395"/>
            </a:xfrm>
            <a:custGeom>
              <a:avLst/>
              <a:gdLst/>
              <a:ahLst/>
              <a:cxnLst/>
              <a:rect l="l" t="t" r="r" b="b"/>
              <a:pathLst>
                <a:path w="1998068" h="2614395" extrusionOk="0">
                  <a:moveTo>
                    <a:pt x="928628" y="18339"/>
                  </a:moveTo>
                  <a:cubicBezTo>
                    <a:pt x="1398805" y="124128"/>
                    <a:pt x="1768593" y="486929"/>
                    <a:pt x="1883330" y="955002"/>
                  </a:cubicBezTo>
                  <a:cubicBezTo>
                    <a:pt x="1998068" y="1423075"/>
                    <a:pt x="1837984" y="1915763"/>
                    <a:pt x="1470033" y="2227001"/>
                  </a:cubicBezTo>
                  <a:cubicBezTo>
                    <a:pt x="1102082" y="2538239"/>
                    <a:pt x="589668" y="2614395"/>
                    <a:pt x="147106" y="2423618"/>
                  </a:cubicBezTo>
                  <a:cubicBezTo>
                    <a:pt x="71738" y="2391527"/>
                    <a:pt x="19301" y="2321564"/>
                    <a:pt x="9650" y="2240219"/>
                  </a:cubicBezTo>
                  <a:cubicBezTo>
                    <a:pt x="0" y="2158874"/>
                    <a:pt x="34611" y="2078584"/>
                    <a:pt x="100378" y="2029749"/>
                  </a:cubicBezTo>
                  <a:cubicBezTo>
                    <a:pt x="166146" y="1980915"/>
                    <a:pt x="253015" y="1971003"/>
                    <a:pt x="328093" y="2003766"/>
                  </a:cubicBezTo>
                  <a:cubicBezTo>
                    <a:pt x="611333" y="2125863"/>
                    <a:pt x="939277" y="2077123"/>
                    <a:pt x="1174766" y="1877931"/>
                  </a:cubicBezTo>
                  <a:cubicBezTo>
                    <a:pt x="1410255" y="1678739"/>
                    <a:pt x="1512709" y="1363419"/>
                    <a:pt x="1439277" y="1063852"/>
                  </a:cubicBezTo>
                  <a:cubicBezTo>
                    <a:pt x="1365844" y="764285"/>
                    <a:pt x="1129180" y="532093"/>
                    <a:pt x="828268" y="464387"/>
                  </a:cubicBezTo>
                  <a:cubicBezTo>
                    <a:pt x="748271" y="446764"/>
                    <a:pt x="683818" y="387684"/>
                    <a:pt x="659315" y="309519"/>
                  </a:cubicBezTo>
                  <a:cubicBezTo>
                    <a:pt x="634812" y="231354"/>
                    <a:pt x="654005" y="146054"/>
                    <a:pt x="709626" y="85917"/>
                  </a:cubicBezTo>
                  <a:cubicBezTo>
                    <a:pt x="765246" y="25780"/>
                    <a:pt x="848792" y="0"/>
                    <a:pt x="928628" y="18339"/>
                  </a:cubicBezTo>
                  <a:close/>
                </a:path>
              </a:pathLst>
            </a:custGeom>
            <a:solidFill>
              <a:srgbClr val="039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2" name="Google Shape;1136;p38">
            <a:extLst>
              <a:ext uri="{FF2B5EF4-FFF2-40B4-BE49-F238E27FC236}">
                <a16:creationId xmlns:a16="http://schemas.microsoft.com/office/drawing/2014/main" id="{FA2A062A-755F-D449-8CF4-B41632236A67}"/>
              </a:ext>
            </a:extLst>
          </p:cNvPr>
          <p:cNvGrpSpPr/>
          <p:nvPr/>
        </p:nvGrpSpPr>
        <p:grpSpPr>
          <a:xfrm>
            <a:off x="10316875" y="5395683"/>
            <a:ext cx="1315614" cy="960667"/>
            <a:chOff x="-62725" y="-2035"/>
            <a:chExt cx="2679112" cy="2544070"/>
          </a:xfrm>
        </p:grpSpPr>
        <p:sp>
          <p:nvSpPr>
            <p:cNvPr id="33" name="Google Shape;1137;p38">
              <a:extLst>
                <a:ext uri="{FF2B5EF4-FFF2-40B4-BE49-F238E27FC236}">
                  <a16:creationId xmlns:a16="http://schemas.microsoft.com/office/drawing/2014/main" id="{1097EB10-52F2-AE2E-A861-B9B12AAE3398}"/>
                </a:ext>
              </a:extLst>
            </p:cNvPr>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459235"/>
                  </a:lnTo>
                  <a:cubicBezTo>
                    <a:pt x="1041474" y="457932"/>
                    <a:pt x="771787" y="612566"/>
                    <a:pt x="625784" y="864582"/>
                  </a:cubicBezTo>
                  <a:cubicBezTo>
                    <a:pt x="479781" y="1116598"/>
                    <a:pt x="479781" y="1427472"/>
                    <a:pt x="625784" y="1679488"/>
                  </a:cubicBezTo>
                  <a:cubicBezTo>
                    <a:pt x="771787" y="1931504"/>
                    <a:pt x="1041474" y="2086137"/>
                    <a:pt x="1332725" y="2084835"/>
                  </a:cubicBezTo>
                  <a:cubicBezTo>
                    <a:pt x="1623976" y="2086137"/>
                    <a:pt x="1893663" y="1931504"/>
                    <a:pt x="2039666" y="1679488"/>
                  </a:cubicBezTo>
                  <a:cubicBezTo>
                    <a:pt x="2185669" y="1427472"/>
                    <a:pt x="2185669" y="1116598"/>
                    <a:pt x="2039666" y="864582"/>
                  </a:cubicBezTo>
                  <a:cubicBezTo>
                    <a:pt x="1893663" y="612566"/>
                    <a:pt x="1623976" y="457932"/>
                    <a:pt x="1332725" y="459235"/>
                  </a:cubicBezTo>
                  <a:close/>
                </a:path>
              </a:pathLst>
            </a:custGeom>
            <a:solidFill>
              <a:srgbClr val="494F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38;p38">
              <a:extLst>
                <a:ext uri="{FF2B5EF4-FFF2-40B4-BE49-F238E27FC236}">
                  <a16:creationId xmlns:a16="http://schemas.microsoft.com/office/drawing/2014/main" id="{96CF09DA-F157-CFEA-6326-49316790CD9A}"/>
                </a:ext>
              </a:extLst>
            </p:cNvPr>
            <p:cNvSpPr/>
            <p:nvPr/>
          </p:nvSpPr>
          <p:spPr>
            <a:xfrm>
              <a:off x="1254964" y="12637"/>
              <a:ext cx="1361423" cy="2185905"/>
            </a:xfrm>
            <a:custGeom>
              <a:avLst/>
              <a:gdLst/>
              <a:ahLst/>
              <a:cxnLst/>
              <a:rect l="l" t="t" r="r" b="b"/>
              <a:pathLst>
                <a:path w="1361423" h="2185905" extrusionOk="0">
                  <a:moveTo>
                    <a:pt x="293816" y="18339"/>
                  </a:moveTo>
                  <a:cubicBezTo>
                    <a:pt x="731225" y="116756"/>
                    <a:pt x="1084332" y="438511"/>
                    <a:pt x="1222878" y="864911"/>
                  </a:cubicBezTo>
                  <a:cubicBezTo>
                    <a:pt x="1361423" y="1291312"/>
                    <a:pt x="1264877" y="1759169"/>
                    <a:pt x="968854" y="2095892"/>
                  </a:cubicBezTo>
                  <a:cubicBezTo>
                    <a:pt x="915045" y="2157654"/>
                    <a:pt x="832301" y="2185905"/>
                    <a:pt x="751956" y="2169946"/>
                  </a:cubicBezTo>
                  <a:cubicBezTo>
                    <a:pt x="671610" y="2153988"/>
                    <a:pt x="605945" y="2096259"/>
                    <a:pt x="579824" y="2018620"/>
                  </a:cubicBezTo>
                  <a:cubicBezTo>
                    <a:pt x="553703" y="1940981"/>
                    <a:pt x="571120" y="1855300"/>
                    <a:pt x="625480" y="1794021"/>
                  </a:cubicBezTo>
                  <a:cubicBezTo>
                    <a:pt x="814934" y="1578518"/>
                    <a:pt x="876724" y="1279090"/>
                    <a:pt x="788055" y="1006194"/>
                  </a:cubicBezTo>
                  <a:cubicBezTo>
                    <a:pt x="699385" y="733298"/>
                    <a:pt x="473397" y="527374"/>
                    <a:pt x="193456" y="464387"/>
                  </a:cubicBezTo>
                  <a:cubicBezTo>
                    <a:pt x="113459" y="446764"/>
                    <a:pt x="49006" y="387684"/>
                    <a:pt x="24503" y="309519"/>
                  </a:cubicBezTo>
                  <a:cubicBezTo>
                    <a:pt x="0" y="231354"/>
                    <a:pt x="19193" y="146054"/>
                    <a:pt x="74814" y="85917"/>
                  </a:cubicBezTo>
                  <a:cubicBezTo>
                    <a:pt x="130434" y="25780"/>
                    <a:pt x="213980" y="0"/>
                    <a:pt x="293816" y="18339"/>
                  </a:cubicBezTo>
                  <a:close/>
                </a:path>
              </a:pathLst>
            </a:custGeom>
            <a:solidFill>
              <a:srgbClr val="F09E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1135;p38">
            <a:extLst>
              <a:ext uri="{FF2B5EF4-FFF2-40B4-BE49-F238E27FC236}">
                <a16:creationId xmlns:a16="http://schemas.microsoft.com/office/drawing/2014/main" id="{14FEC91A-460E-CA90-E3B6-70657116F22D}"/>
              </a:ext>
            </a:extLst>
          </p:cNvPr>
          <p:cNvSpPr txBox="1"/>
          <p:nvPr/>
        </p:nvSpPr>
        <p:spPr>
          <a:xfrm>
            <a:off x="4795896" y="5554477"/>
            <a:ext cx="461707" cy="34471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600" b="1" dirty="0">
                <a:solidFill>
                  <a:srgbClr val="FFFFFF"/>
                </a:solidFill>
                <a:latin typeface="Open Sans"/>
                <a:ea typeface="Open Sans"/>
                <a:cs typeface="Open Sans"/>
                <a:sym typeface="Open Sans"/>
              </a:rPr>
              <a:t>45</a:t>
            </a:r>
            <a:r>
              <a:rPr lang="en-US" sz="1600" b="1" i="0" u="none" strike="noStrike" cap="none" dirty="0">
                <a:solidFill>
                  <a:srgbClr val="FFFFFF"/>
                </a:solidFill>
                <a:latin typeface="Open Sans"/>
                <a:ea typeface="Open Sans"/>
                <a:cs typeface="Open Sans"/>
                <a:sym typeface="Open Sans"/>
              </a:rPr>
              <a:t>%</a:t>
            </a:r>
            <a:endParaRPr sz="1600" dirty="0"/>
          </a:p>
        </p:txBody>
      </p:sp>
      <p:sp>
        <p:nvSpPr>
          <p:cNvPr id="36" name="Google Shape;1135;p38">
            <a:extLst>
              <a:ext uri="{FF2B5EF4-FFF2-40B4-BE49-F238E27FC236}">
                <a16:creationId xmlns:a16="http://schemas.microsoft.com/office/drawing/2014/main" id="{350745F0-D076-719B-0A6F-2E299EF7FC2A}"/>
              </a:ext>
            </a:extLst>
          </p:cNvPr>
          <p:cNvSpPr txBox="1"/>
          <p:nvPr/>
        </p:nvSpPr>
        <p:spPr>
          <a:xfrm>
            <a:off x="10755453" y="5659606"/>
            <a:ext cx="598659" cy="38779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b="1" dirty="0">
                <a:solidFill>
                  <a:srgbClr val="FFFFFF"/>
                </a:solidFill>
                <a:latin typeface="Open Sans"/>
                <a:ea typeface="Open Sans"/>
                <a:cs typeface="Open Sans"/>
                <a:sym typeface="Open Sans"/>
              </a:rPr>
              <a:t>55</a:t>
            </a:r>
            <a:r>
              <a:rPr lang="en-US" b="1" i="0" u="none" strike="noStrike" cap="none" dirty="0">
                <a:solidFill>
                  <a:srgbClr val="FFFFFF"/>
                </a:solidFill>
                <a:latin typeface="Open Sans"/>
                <a:ea typeface="Open Sans"/>
                <a:cs typeface="Open Sans"/>
                <a:sym typeface="Open Sans"/>
              </a:rPr>
              <a:t>%</a:t>
            </a:r>
            <a:endParaRPr dirty="0"/>
          </a:p>
        </p:txBody>
      </p:sp>
    </p:spTree>
    <p:extLst>
      <p:ext uri="{BB962C8B-B14F-4D97-AF65-F5344CB8AC3E}">
        <p14:creationId xmlns:p14="http://schemas.microsoft.com/office/powerpoint/2010/main" val="3963930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1" name="Picture 10" descr="A blue bus with black background">
            <a:extLst>
              <a:ext uri="{FF2B5EF4-FFF2-40B4-BE49-F238E27FC236}">
                <a16:creationId xmlns:a16="http://schemas.microsoft.com/office/drawing/2014/main" id="{F0F4DF0C-F4CB-CEE8-5E26-F755DEA9C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6158" y="5791200"/>
            <a:ext cx="6353175" cy="4762500"/>
          </a:xfrm>
          <a:prstGeom prst="rect">
            <a:avLst/>
          </a:prstGeom>
        </p:spPr>
      </p:pic>
      <p:pic>
        <p:nvPicPr>
          <p:cNvPr id="9" name="Picture 8" descr="A hand holding a phone to a yellow parking meter">
            <a:extLst>
              <a:ext uri="{FF2B5EF4-FFF2-40B4-BE49-F238E27FC236}">
                <a16:creationId xmlns:a16="http://schemas.microsoft.com/office/drawing/2014/main" id="{075F27E4-16AE-0CDB-B85D-AAB0FB3FF0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7200" y="3496802"/>
            <a:ext cx="1636157" cy="1096865"/>
          </a:xfrm>
          <a:prstGeom prst="rect">
            <a:avLst/>
          </a:prstGeom>
        </p:spPr>
      </p:pic>
      <p:pic>
        <p:nvPicPr>
          <p:cNvPr id="3" name="Picture 2">
            <a:extLst>
              <a:ext uri="{FF2B5EF4-FFF2-40B4-BE49-F238E27FC236}">
                <a16:creationId xmlns:a16="http://schemas.microsoft.com/office/drawing/2014/main" id="{3321BAD2-EF9A-EF5C-3E62-4FA3FAA9ACF5}"/>
              </a:ext>
            </a:extLst>
          </p:cNvPr>
          <p:cNvPicPr>
            <a:picLocks noChangeAspect="1"/>
          </p:cNvPicPr>
          <p:nvPr/>
        </p:nvPicPr>
        <p:blipFill>
          <a:blip r:embed="rId4"/>
          <a:stretch>
            <a:fillRect/>
          </a:stretch>
        </p:blipFill>
        <p:spPr>
          <a:xfrm>
            <a:off x="3810000" y="289358"/>
            <a:ext cx="10614056" cy="1481456"/>
          </a:xfrm>
          <a:prstGeom prst="rect">
            <a:avLst/>
          </a:prstGeom>
        </p:spPr>
      </p:pic>
      <p:sp>
        <p:nvSpPr>
          <p:cNvPr id="5" name="Title 4">
            <a:extLst>
              <a:ext uri="{FF2B5EF4-FFF2-40B4-BE49-F238E27FC236}">
                <a16:creationId xmlns:a16="http://schemas.microsoft.com/office/drawing/2014/main" id="{FD3A4280-638D-3AC8-8F00-B40FFA03504F}"/>
              </a:ext>
            </a:extLst>
          </p:cNvPr>
          <p:cNvSpPr txBox="1">
            <a:spLocks/>
          </p:cNvSpPr>
          <p:nvPr/>
        </p:nvSpPr>
        <p:spPr>
          <a:xfrm>
            <a:off x="1296709" y="1465918"/>
            <a:ext cx="10363200" cy="1362075"/>
          </a:xfrm>
          <a:prstGeom prst="rect">
            <a:avLst/>
          </a:prstGeom>
        </p:spPr>
        <p:txBody>
          <a:bodyPr vert="horz" lIns="91440" tIns="45720" rIns="91440" bIns="45720" rtlCol="0" anchor="t">
            <a:normAutofit fontScale="600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BACKGROUND</a:t>
            </a: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TextBox 5">
            <a:extLst>
              <a:ext uri="{FF2B5EF4-FFF2-40B4-BE49-F238E27FC236}">
                <a16:creationId xmlns:a16="http://schemas.microsoft.com/office/drawing/2014/main" id="{94620590-1124-9B11-A1F5-CB862F57D8A6}"/>
              </a:ext>
            </a:extLst>
          </p:cNvPr>
          <p:cNvSpPr txBox="1"/>
          <p:nvPr/>
        </p:nvSpPr>
        <p:spPr>
          <a:xfrm>
            <a:off x="828040" y="1947644"/>
            <a:ext cx="10678160" cy="3884268"/>
          </a:xfrm>
          <a:prstGeom prst="rect">
            <a:avLst/>
          </a:prstGeom>
          <a:noFill/>
        </p:spPr>
        <p:txBody>
          <a:bodyPr wrap="square" rtlCol="0">
            <a:spAutoFit/>
          </a:bodyPr>
          <a:lstStyle/>
          <a:p>
            <a:pPr marL="742950" marR="0" indent="-285750">
              <a:lnSpc>
                <a:spcPct val="107000"/>
              </a:lnSpc>
              <a:spcBef>
                <a:spcPts val="0"/>
              </a:spcBef>
              <a:spcAft>
                <a:spcPts val="0"/>
              </a:spcAft>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Sri Lanka's public transportation, especially bus ticketing, is inefficient, prone to errors, and inconvenient.</a:t>
            </a:r>
          </a:p>
          <a:p>
            <a:pPr marL="742950" marR="0" indent="-285750">
              <a:lnSpc>
                <a:spcPct val="107000"/>
              </a:lnSpc>
              <a:spcBef>
                <a:spcPts val="0"/>
              </a:spcBef>
              <a:spcAft>
                <a:spcPts val="0"/>
              </a:spcAft>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Enables quick, contactless transactions, improving user experience for passengers.</a:t>
            </a:r>
          </a:p>
          <a:p>
            <a:pPr marL="742950" marR="0" indent="-285750">
              <a:lnSpc>
                <a:spcPct val="107000"/>
              </a:lnSpc>
              <a:spcBef>
                <a:spcPts val="0"/>
              </a:spcBef>
              <a:spcAft>
                <a:spcPts val="0"/>
              </a:spcAft>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Provides secure, transparent transaction recording, reducing fraud risk and enhancing trust.</a:t>
            </a:r>
          </a:p>
          <a:p>
            <a:pPr marL="742950" indent="-285750">
              <a:lnSpc>
                <a:spcPct val="107000"/>
              </a:lnSpc>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Combine NFC and blockchain [1] to enhance ticketing efficiency, security, and reliability. </a:t>
            </a:r>
          </a:p>
          <a:p>
            <a:pPr marL="742950" indent="-285750">
              <a:lnSpc>
                <a:spcPct val="107000"/>
              </a:lnSpc>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Upon NFC card tap, the transaction is processed on th</a:t>
            </a:r>
            <a:r>
              <a:rPr lang="en-US" sz="2100" kern="100" dirty="0">
                <a:latin typeface="Aptos" panose="020B0004020202020204" pitchFamily="34" charset="0"/>
                <a:ea typeface="Aptos" panose="020B0004020202020204" pitchFamily="34" charset="0"/>
                <a:cs typeface="Iskoola Pota" panose="020B0502040204020203" pitchFamily="34" charset="0"/>
              </a:rPr>
              <a:t>e </a:t>
            </a:r>
            <a:r>
              <a:rPr lang="en-US" sz="2100" kern="100" dirty="0">
                <a:effectLst/>
                <a:latin typeface="Aptos" panose="020B0004020202020204" pitchFamily="34" charset="0"/>
                <a:ea typeface="Aptos" panose="020B0004020202020204" pitchFamily="34" charset="0"/>
                <a:cs typeface="Iskoola Pota" panose="020B0502040204020203" pitchFamily="34" charset="0"/>
              </a:rPr>
              <a:t>blockchain, and the conductor receives immediate confirmation.</a:t>
            </a:r>
          </a:p>
          <a:p>
            <a:pPr marL="742950" marR="0" indent="-285750">
              <a:lnSpc>
                <a:spcPct val="107000"/>
              </a:lnSpc>
              <a:spcBef>
                <a:spcPts val="0"/>
              </a:spcBef>
              <a:spcAft>
                <a:spcPts val="800"/>
              </a:spcAft>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Potential to implement loyalty programs and passenger categorization to further improve public transportation.</a:t>
            </a:r>
          </a:p>
        </p:txBody>
      </p:sp>
      <p:sp>
        <p:nvSpPr>
          <p:cNvPr id="2" name="Freeform 9">
            <a:extLst>
              <a:ext uri="{FF2B5EF4-FFF2-40B4-BE49-F238E27FC236}">
                <a16:creationId xmlns:a16="http://schemas.microsoft.com/office/drawing/2014/main" id="{FE87AF71-A157-F42B-AE57-3F15740F5FB0}"/>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7" name="Freeform 10">
            <a:extLst>
              <a:ext uri="{FF2B5EF4-FFF2-40B4-BE49-F238E27FC236}">
                <a16:creationId xmlns:a16="http://schemas.microsoft.com/office/drawing/2014/main" id="{FE794F0B-D875-4BAA-8E29-8CD880B4AED7}"/>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8" name="Rectangle 7">
            <a:extLst>
              <a:ext uri="{FF2B5EF4-FFF2-40B4-BE49-F238E27FC236}">
                <a16:creationId xmlns:a16="http://schemas.microsoft.com/office/drawing/2014/main" id="{7A4A9238-58C6-DABF-E487-BD2A2572EB6F}"/>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116257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64" presetClass="path" presetSubtype="0" accel="50000" decel="50000" fill="hold" nodeType="withEffect">
                                  <p:stCondLst>
                                    <p:cond delay="1250"/>
                                  </p:stCondLst>
                                  <p:childTnLst>
                                    <p:animMotion origin="layout" path="M 2.91667E-6 -7.40741E-7 L 0.03802 -0.36366 " pathEditMode="relative" rAng="0" ptsTypes="AA">
                                      <p:cBhvr>
                                        <p:cTn id="21" dur="2000" fill="hold"/>
                                        <p:tgtEl>
                                          <p:spTgt spid="11"/>
                                        </p:tgtEl>
                                        <p:attrNameLst>
                                          <p:attrName>ppt_x</p:attrName>
                                          <p:attrName>ppt_y</p:attrName>
                                        </p:attrNameLst>
                                      </p:cBhvr>
                                      <p:rCtr x="1901" y="-18194"/>
                                    </p:animMotion>
                                  </p:childTnLst>
                                </p:cTn>
                              </p:par>
                              <p:par>
                                <p:cTn id="22" presetID="35" presetClass="path" presetSubtype="0" accel="50000" decel="50000" fill="hold" nodeType="withEffect">
                                  <p:stCondLst>
                                    <p:cond delay="1500"/>
                                  </p:stCondLst>
                                  <p:childTnLst>
                                    <p:animMotion origin="layout" path="M 2.70833E-6 -4.81481E-6 L -0.10951 -0.00578 " pathEditMode="relative" rAng="0" ptsTypes="AA">
                                      <p:cBhvr>
                                        <p:cTn id="23" dur="2000" fill="hold"/>
                                        <p:tgtEl>
                                          <p:spTgt spid="9"/>
                                        </p:tgtEl>
                                        <p:attrNameLst>
                                          <p:attrName>ppt_x</p:attrName>
                                          <p:attrName>ppt_y</p:attrName>
                                        </p:attrNameLst>
                                      </p:cBhvr>
                                      <p:rCtr x="-5482" y="-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9F037B9E-BA49-A5CD-D626-A9FDCB2B835D}"/>
              </a:ext>
            </a:extLst>
          </p:cNvPr>
          <p:cNvSpPr>
            <a:spLocks noGrp="1"/>
          </p:cNvSpPr>
          <p:nvPr>
            <p:ph type="title"/>
          </p:nvPr>
        </p:nvSpPr>
        <p:spPr>
          <a:xfrm>
            <a:off x="0" y="447564"/>
            <a:ext cx="11684000" cy="868362"/>
          </a:xfrm>
        </p:spPr>
        <p:txBody>
          <a:bodyPr>
            <a:normAutofit fontScale="90000"/>
          </a:bodyPr>
          <a:lstStyle/>
          <a:p>
            <a:r>
              <a:rPr lang="en-US" b="1" dirty="0"/>
              <a:t>Gantt Chart</a:t>
            </a:r>
            <a:br>
              <a:rPr lang="en-US" dirty="0"/>
            </a:br>
            <a:endParaRPr lang="en-US" dirty="0"/>
          </a:p>
        </p:txBody>
      </p:sp>
      <p:sp>
        <p:nvSpPr>
          <p:cNvPr id="6" name="Rectangle 5">
            <a:extLst>
              <a:ext uri="{FF2B5EF4-FFF2-40B4-BE49-F238E27FC236}">
                <a16:creationId xmlns:a16="http://schemas.microsoft.com/office/drawing/2014/main" id="{C181B5AC-1FBA-9931-A238-D34DC960DF1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graphicFrame>
        <p:nvGraphicFramePr>
          <p:cNvPr id="4" name="Table 3">
            <a:extLst>
              <a:ext uri="{FF2B5EF4-FFF2-40B4-BE49-F238E27FC236}">
                <a16:creationId xmlns:a16="http://schemas.microsoft.com/office/drawing/2014/main" id="{2D457ACD-1E62-FE05-2DE1-DA00573E9815}"/>
              </a:ext>
            </a:extLst>
          </p:cNvPr>
          <p:cNvGraphicFramePr>
            <a:graphicFrameLocks noGrp="1"/>
          </p:cNvGraphicFramePr>
          <p:nvPr>
            <p:extLst>
              <p:ext uri="{D42A27DB-BD31-4B8C-83A1-F6EECF244321}">
                <p14:modId xmlns:p14="http://schemas.microsoft.com/office/powerpoint/2010/main" val="791232866"/>
              </p:ext>
            </p:extLst>
          </p:nvPr>
        </p:nvGraphicFramePr>
        <p:xfrm>
          <a:off x="838200" y="881745"/>
          <a:ext cx="10858547" cy="5461000"/>
        </p:xfrm>
        <a:graphic>
          <a:graphicData uri="http://schemas.openxmlformats.org/drawingml/2006/table">
            <a:tbl>
              <a:tblPr firstRow="1" bandRow="1">
                <a:tableStyleId>{5C22544A-7EE6-4342-B048-85BDC9FD1C3A}</a:tableStyleId>
              </a:tblPr>
              <a:tblGrid>
                <a:gridCol w="3327400">
                  <a:extLst>
                    <a:ext uri="{9D8B030D-6E8A-4147-A177-3AD203B41FA5}">
                      <a16:colId xmlns:a16="http://schemas.microsoft.com/office/drawing/2014/main" val="3668996680"/>
                    </a:ext>
                  </a:extLst>
                </a:gridCol>
                <a:gridCol w="625231">
                  <a:extLst>
                    <a:ext uri="{9D8B030D-6E8A-4147-A177-3AD203B41FA5}">
                      <a16:colId xmlns:a16="http://schemas.microsoft.com/office/drawing/2014/main" val="3753388136"/>
                    </a:ext>
                  </a:extLst>
                </a:gridCol>
                <a:gridCol w="625231">
                  <a:extLst>
                    <a:ext uri="{9D8B030D-6E8A-4147-A177-3AD203B41FA5}">
                      <a16:colId xmlns:a16="http://schemas.microsoft.com/office/drawing/2014/main" val="2272934253"/>
                    </a:ext>
                  </a:extLst>
                </a:gridCol>
                <a:gridCol w="625231">
                  <a:extLst>
                    <a:ext uri="{9D8B030D-6E8A-4147-A177-3AD203B41FA5}">
                      <a16:colId xmlns:a16="http://schemas.microsoft.com/office/drawing/2014/main" val="1330826971"/>
                    </a:ext>
                  </a:extLst>
                </a:gridCol>
                <a:gridCol w="625231">
                  <a:extLst>
                    <a:ext uri="{9D8B030D-6E8A-4147-A177-3AD203B41FA5}">
                      <a16:colId xmlns:a16="http://schemas.microsoft.com/office/drawing/2014/main" val="929274201"/>
                    </a:ext>
                  </a:extLst>
                </a:gridCol>
                <a:gridCol w="653606">
                  <a:extLst>
                    <a:ext uri="{9D8B030D-6E8A-4147-A177-3AD203B41FA5}">
                      <a16:colId xmlns:a16="http://schemas.microsoft.com/office/drawing/2014/main" val="3798778735"/>
                    </a:ext>
                  </a:extLst>
                </a:gridCol>
                <a:gridCol w="625231">
                  <a:extLst>
                    <a:ext uri="{9D8B030D-6E8A-4147-A177-3AD203B41FA5}">
                      <a16:colId xmlns:a16="http://schemas.microsoft.com/office/drawing/2014/main" val="3649415523"/>
                    </a:ext>
                  </a:extLst>
                </a:gridCol>
                <a:gridCol w="625231">
                  <a:extLst>
                    <a:ext uri="{9D8B030D-6E8A-4147-A177-3AD203B41FA5}">
                      <a16:colId xmlns:a16="http://schemas.microsoft.com/office/drawing/2014/main" val="3664640024"/>
                    </a:ext>
                  </a:extLst>
                </a:gridCol>
                <a:gridCol w="625231">
                  <a:extLst>
                    <a:ext uri="{9D8B030D-6E8A-4147-A177-3AD203B41FA5}">
                      <a16:colId xmlns:a16="http://schemas.microsoft.com/office/drawing/2014/main" val="2639264673"/>
                    </a:ext>
                  </a:extLst>
                </a:gridCol>
                <a:gridCol w="625231">
                  <a:extLst>
                    <a:ext uri="{9D8B030D-6E8A-4147-A177-3AD203B41FA5}">
                      <a16:colId xmlns:a16="http://schemas.microsoft.com/office/drawing/2014/main" val="1165486420"/>
                    </a:ext>
                  </a:extLst>
                </a:gridCol>
                <a:gridCol w="625231">
                  <a:extLst>
                    <a:ext uri="{9D8B030D-6E8A-4147-A177-3AD203B41FA5}">
                      <a16:colId xmlns:a16="http://schemas.microsoft.com/office/drawing/2014/main" val="3236486756"/>
                    </a:ext>
                  </a:extLst>
                </a:gridCol>
                <a:gridCol w="625231">
                  <a:extLst>
                    <a:ext uri="{9D8B030D-6E8A-4147-A177-3AD203B41FA5}">
                      <a16:colId xmlns:a16="http://schemas.microsoft.com/office/drawing/2014/main" val="4271827394"/>
                    </a:ext>
                  </a:extLst>
                </a:gridCol>
                <a:gridCol w="625231">
                  <a:extLst>
                    <a:ext uri="{9D8B030D-6E8A-4147-A177-3AD203B41FA5}">
                      <a16:colId xmlns:a16="http://schemas.microsoft.com/office/drawing/2014/main" val="2313799541"/>
                    </a:ext>
                  </a:extLst>
                </a:gridCol>
              </a:tblGrid>
              <a:tr h="370840">
                <a:tc>
                  <a:txBody>
                    <a:bodyPr/>
                    <a:lstStyle/>
                    <a:p>
                      <a:r>
                        <a:rPr lang="en-US" dirty="0"/>
                        <a:t>Milestone</a:t>
                      </a:r>
                    </a:p>
                  </a:txBody>
                  <a:tcPr/>
                </a:tc>
                <a:tc>
                  <a:txBody>
                    <a:bodyPr/>
                    <a:lstStyle/>
                    <a:p>
                      <a:r>
                        <a:rPr lang="en-US" dirty="0"/>
                        <a:t>Jul</a:t>
                      </a:r>
                    </a:p>
                  </a:txBody>
                  <a:tcPr/>
                </a:tc>
                <a:tc>
                  <a:txBody>
                    <a:bodyPr/>
                    <a:lstStyle/>
                    <a:p>
                      <a:r>
                        <a:rPr lang="en-US" dirty="0"/>
                        <a:t>Aug</a:t>
                      </a:r>
                    </a:p>
                  </a:txBody>
                  <a:tcPr/>
                </a:tc>
                <a:tc>
                  <a:txBody>
                    <a:bodyPr/>
                    <a:lstStyle/>
                    <a:p>
                      <a:r>
                        <a:rPr lang="en-US" dirty="0"/>
                        <a:t>Sep</a:t>
                      </a:r>
                    </a:p>
                  </a:txBody>
                  <a:tcPr/>
                </a:tc>
                <a:tc>
                  <a:txBody>
                    <a:bodyPr/>
                    <a:lstStyle/>
                    <a:p>
                      <a:r>
                        <a:rPr lang="en-US" dirty="0"/>
                        <a:t>Oct</a:t>
                      </a:r>
                    </a:p>
                  </a:txBody>
                  <a:tcPr/>
                </a:tc>
                <a:tc>
                  <a:txBody>
                    <a:bodyPr/>
                    <a:lstStyle/>
                    <a:p>
                      <a:r>
                        <a:rPr lang="en-US" dirty="0"/>
                        <a:t>Nov</a:t>
                      </a:r>
                    </a:p>
                  </a:txBody>
                  <a:tcPr/>
                </a:tc>
                <a:tc>
                  <a:txBody>
                    <a:bodyPr/>
                    <a:lstStyle/>
                    <a:p>
                      <a:r>
                        <a:rPr lang="en-US" dirty="0"/>
                        <a:t>Dec</a:t>
                      </a:r>
                    </a:p>
                  </a:txBody>
                  <a:tcPr/>
                </a:tc>
                <a:tc>
                  <a:txBody>
                    <a:bodyPr/>
                    <a:lstStyle/>
                    <a:p>
                      <a:r>
                        <a:rPr lang="en-US" dirty="0"/>
                        <a:t>Jan</a:t>
                      </a:r>
                    </a:p>
                  </a:txBody>
                  <a:tcPr/>
                </a:tc>
                <a:tc>
                  <a:txBody>
                    <a:bodyPr/>
                    <a:lstStyle/>
                    <a:p>
                      <a:r>
                        <a:rPr lang="en-US" dirty="0"/>
                        <a:t>Feb</a:t>
                      </a:r>
                    </a:p>
                  </a:txBody>
                  <a:tcPr/>
                </a:tc>
                <a:tc>
                  <a:txBody>
                    <a:bodyPr/>
                    <a:lstStyle/>
                    <a:p>
                      <a:r>
                        <a:rPr lang="en-US" dirty="0"/>
                        <a:t>Mar</a:t>
                      </a:r>
                    </a:p>
                  </a:txBody>
                  <a:tcPr/>
                </a:tc>
                <a:tc>
                  <a:txBody>
                    <a:bodyPr/>
                    <a:lstStyle/>
                    <a:p>
                      <a:r>
                        <a:rPr lang="en-US" dirty="0"/>
                        <a:t>Apr</a:t>
                      </a:r>
                    </a:p>
                  </a:txBody>
                  <a:tcPr/>
                </a:tc>
                <a:tc>
                  <a:txBody>
                    <a:bodyPr/>
                    <a:lstStyle/>
                    <a:p>
                      <a:r>
                        <a:rPr lang="en-US" dirty="0"/>
                        <a:t>May</a:t>
                      </a:r>
                    </a:p>
                  </a:txBody>
                  <a:tcPr/>
                </a:tc>
                <a:tc>
                  <a:txBody>
                    <a:bodyPr/>
                    <a:lstStyle/>
                    <a:p>
                      <a:r>
                        <a:rPr lang="en-US" dirty="0"/>
                        <a:t>Jun</a:t>
                      </a:r>
                    </a:p>
                  </a:txBody>
                  <a:tcPr/>
                </a:tc>
                <a:extLst>
                  <a:ext uri="{0D108BD9-81ED-4DB2-BD59-A6C34878D82A}">
                    <a16:rowId xmlns:a16="http://schemas.microsoft.com/office/drawing/2014/main" val="117093451"/>
                  </a:ext>
                </a:extLst>
              </a:tr>
              <a:tr h="370840">
                <a:tc>
                  <a:txBody>
                    <a:bodyPr/>
                    <a:lstStyle/>
                    <a:p>
                      <a:r>
                        <a:rPr lang="en-US" dirty="0"/>
                        <a:t>Research about topic and tasks</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56382445"/>
                  </a:ext>
                </a:extLst>
              </a:tr>
              <a:tr h="370840">
                <a:tc>
                  <a:txBody>
                    <a:bodyPr/>
                    <a:lstStyle/>
                    <a:p>
                      <a:r>
                        <a:rPr lang="en-US" dirty="0"/>
                        <a:t>Group discussion</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00081862"/>
                  </a:ext>
                </a:extLst>
              </a:tr>
              <a:tr h="370840">
                <a:tc>
                  <a:txBody>
                    <a:bodyPr/>
                    <a:lstStyle/>
                    <a:p>
                      <a:r>
                        <a:rPr lang="en-US" dirty="0"/>
                        <a:t>Technology analysis</a:t>
                      </a:r>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95192754"/>
                  </a:ext>
                </a:extLst>
              </a:tr>
              <a:tr h="370840">
                <a:tc>
                  <a:txBody>
                    <a:bodyPr/>
                    <a:lstStyle/>
                    <a:p>
                      <a:r>
                        <a:rPr lang="en-US" dirty="0"/>
                        <a:t>Resource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54790826"/>
                  </a:ext>
                </a:extLst>
              </a:tr>
              <a:tr h="370840">
                <a:tc>
                  <a:txBody>
                    <a:bodyPr/>
                    <a:lstStyle/>
                    <a:p>
                      <a:r>
                        <a:rPr lang="en-US" dirty="0"/>
                        <a:t>Topic Assessment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34423250"/>
                  </a:ext>
                </a:extLst>
              </a:tr>
              <a:tr h="370840">
                <a:tc>
                  <a:txBody>
                    <a:bodyPr/>
                    <a:lstStyle/>
                    <a:p>
                      <a:r>
                        <a:rPr lang="en-US" dirty="0"/>
                        <a:t>Hardware design and implement the code</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25997368"/>
                  </a:ext>
                </a:extLst>
              </a:tr>
              <a:tr h="370840">
                <a:tc>
                  <a:txBody>
                    <a:bodyPr/>
                    <a:lstStyle/>
                    <a:p>
                      <a:r>
                        <a:rPr lang="en-US" dirty="0"/>
                        <a:t>Project implementation phase 1</a:t>
                      </a:r>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73392887"/>
                  </a:ext>
                </a:extLst>
              </a:tr>
              <a:tr h="370840">
                <a:tc>
                  <a:txBody>
                    <a:bodyPr/>
                    <a:lstStyle/>
                    <a:p>
                      <a:r>
                        <a:rPr lang="en-US" dirty="0"/>
                        <a:t>Integration testing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02218673"/>
                  </a:ext>
                </a:extLst>
              </a:tr>
              <a:tr h="370840">
                <a:tc>
                  <a:txBody>
                    <a:bodyPr/>
                    <a:lstStyle/>
                    <a:p>
                      <a:r>
                        <a:rPr lang="en-US" dirty="0"/>
                        <a:t>Progress Presentation 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99747681"/>
                  </a:ext>
                </a:extLst>
              </a:tr>
              <a:tr h="370840">
                <a:tc>
                  <a:txBody>
                    <a:bodyPr/>
                    <a:lstStyle/>
                    <a:p>
                      <a:r>
                        <a:rPr lang="en-US" dirty="0"/>
                        <a:t>Project implementation phase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8606897"/>
                  </a:ext>
                </a:extLst>
              </a:tr>
              <a:tr h="370840">
                <a:tc>
                  <a:txBody>
                    <a:bodyPr/>
                    <a:lstStyle/>
                    <a:p>
                      <a:r>
                        <a:rPr lang="en-US" dirty="0"/>
                        <a:t>Progress presentation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16382664"/>
                  </a:ext>
                </a:extLst>
              </a:tr>
              <a:tr h="370840">
                <a:tc>
                  <a:txBody>
                    <a:bodyPr/>
                    <a:lstStyle/>
                    <a:p>
                      <a:r>
                        <a:rPr lang="en-US" dirty="0"/>
                        <a:t>Testing and evaluation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023032443"/>
                  </a:ext>
                </a:extLst>
              </a:tr>
              <a:tr h="370840">
                <a:tc>
                  <a:txBody>
                    <a:bodyPr/>
                    <a:lstStyle/>
                    <a:p>
                      <a:r>
                        <a:rPr lang="en-US" dirty="0"/>
                        <a:t>Final report and conclusion</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extLst>
                  <a:ext uri="{0D108BD9-81ED-4DB2-BD59-A6C34878D82A}">
                    <a16:rowId xmlns:a16="http://schemas.microsoft.com/office/drawing/2014/main" val="1385774031"/>
                  </a:ext>
                </a:extLst>
              </a:tr>
            </a:tbl>
          </a:graphicData>
        </a:graphic>
      </p:graphicFrame>
    </p:spTree>
    <p:extLst>
      <p:ext uri="{BB962C8B-B14F-4D97-AF65-F5344CB8AC3E}">
        <p14:creationId xmlns:p14="http://schemas.microsoft.com/office/powerpoint/2010/main" val="1201690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B49889-FA87-9EBF-FCA5-2EFDC9704D45}"/>
              </a:ext>
            </a:extLst>
          </p:cNvPr>
          <p:cNvSpPr>
            <a:spLocks noGrp="1"/>
          </p:cNvSpPr>
          <p:nvPr>
            <p:ph type="dt" sz="half" idx="10"/>
          </p:nvPr>
        </p:nvSpPr>
        <p:spPr/>
        <p:txBody>
          <a:bodyPr/>
          <a:lstStyle/>
          <a:p>
            <a:fld id="{92812770-F0DA-4C52-9893-F00CA61AFD7A}" type="datetime1">
              <a:rPr lang="en-US" smtClean="0"/>
              <a:t>5/13/2025</a:t>
            </a:fld>
            <a:endParaRPr lang="en-US" dirty="0"/>
          </a:p>
        </p:txBody>
      </p:sp>
      <p:sp>
        <p:nvSpPr>
          <p:cNvPr id="3" name="Slide Number Placeholder 2">
            <a:extLst>
              <a:ext uri="{FF2B5EF4-FFF2-40B4-BE49-F238E27FC236}">
                <a16:creationId xmlns:a16="http://schemas.microsoft.com/office/drawing/2014/main" id="{10437DB8-436F-7947-ACE3-634FD8FA14F5}"/>
              </a:ext>
            </a:extLst>
          </p:cNvPr>
          <p:cNvSpPr>
            <a:spLocks noGrp="1"/>
          </p:cNvSpPr>
          <p:nvPr>
            <p:ph type="sldNum" sz="quarter" idx="12"/>
          </p:nvPr>
        </p:nvSpPr>
        <p:spPr/>
        <p:txBody>
          <a:bodyPr/>
          <a:lstStyle/>
          <a:p>
            <a:fld id="{48F63A3B-78C7-47BE-AE5E-E10140E04643}" type="slidenum">
              <a:rPr lang="en-US" smtClean="0"/>
              <a:t>81</a:t>
            </a:fld>
            <a:endParaRPr lang="en-US" dirty="0"/>
          </a:p>
        </p:txBody>
      </p:sp>
      <p:sp>
        <p:nvSpPr>
          <p:cNvPr id="4" name="Freeform 9">
            <a:extLst>
              <a:ext uri="{FF2B5EF4-FFF2-40B4-BE49-F238E27FC236}">
                <a16:creationId xmlns:a16="http://schemas.microsoft.com/office/drawing/2014/main" id="{AB967C9F-E470-D2AA-FE81-3CC15BA6D43C}"/>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05886F15-BE1E-17ED-3C8B-91AF9FBC4F49}"/>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6" name="Title 4">
            <a:extLst>
              <a:ext uri="{FF2B5EF4-FFF2-40B4-BE49-F238E27FC236}">
                <a16:creationId xmlns:a16="http://schemas.microsoft.com/office/drawing/2014/main" id="{D1B11983-C403-18E4-45E2-2B6A710D182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all" spc="0" normalizeH="0" baseline="0" noProof="0" dirty="0">
                <a:ln>
                  <a:noFill/>
                </a:ln>
                <a:solidFill>
                  <a:prstClr val="black"/>
                </a:solidFill>
                <a:effectLst/>
                <a:uLnTx/>
                <a:uFillTx/>
                <a:latin typeface="Adobe Devanagari" pitchFamily="18" charset="0"/>
                <a:ea typeface="+mj-ea"/>
              </a:rPr>
              <a:t>Work Breakdown Structure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pic>
        <p:nvPicPr>
          <p:cNvPr id="9" name="Picture 8" descr="A diagram of a company&#10;&#10;Description automatically generated">
            <a:extLst>
              <a:ext uri="{FF2B5EF4-FFF2-40B4-BE49-F238E27FC236}">
                <a16:creationId xmlns:a16="http://schemas.microsoft.com/office/drawing/2014/main" id="{29A60E1A-9D8F-25E0-92B8-F59B509CA1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94" y="1142999"/>
            <a:ext cx="11280587" cy="4973861"/>
          </a:xfrm>
          <a:prstGeom prst="rect">
            <a:avLst/>
          </a:prstGeom>
        </p:spPr>
      </p:pic>
      <p:sp>
        <p:nvSpPr>
          <p:cNvPr id="10" name="Rectangle 9">
            <a:extLst>
              <a:ext uri="{FF2B5EF4-FFF2-40B4-BE49-F238E27FC236}">
                <a16:creationId xmlns:a16="http://schemas.microsoft.com/office/drawing/2014/main" id="{EE8D9510-CFE5-69A4-7C4F-6C2E085C446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324734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Title 4">
            <a:extLst>
              <a:ext uri="{FF2B5EF4-FFF2-40B4-BE49-F238E27FC236}">
                <a16:creationId xmlns:a16="http://schemas.microsoft.com/office/drawing/2014/main" id="{A4C1966E-1F87-A31D-84C3-5A2CB811A343}"/>
              </a:ext>
            </a:extLst>
          </p:cNvPr>
          <p:cNvSpPr txBox="1">
            <a:spLocks/>
          </p:cNvSpPr>
          <p:nvPr/>
        </p:nvSpPr>
        <p:spPr>
          <a:xfrm>
            <a:off x="4800600" y="374362"/>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References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5">
            <a:extLst>
              <a:ext uri="{FF2B5EF4-FFF2-40B4-BE49-F238E27FC236}">
                <a16:creationId xmlns:a16="http://schemas.microsoft.com/office/drawing/2014/main" id="{42CD99DB-4D66-360B-C1A3-04A72F14E0E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7" name="TextBox 6">
            <a:extLst>
              <a:ext uri="{FF2B5EF4-FFF2-40B4-BE49-F238E27FC236}">
                <a16:creationId xmlns:a16="http://schemas.microsoft.com/office/drawing/2014/main" id="{D7F5010A-DA94-5FAE-8918-12194CCF7975}"/>
              </a:ext>
            </a:extLst>
          </p:cNvPr>
          <p:cNvSpPr txBox="1"/>
          <p:nvPr/>
        </p:nvSpPr>
        <p:spPr>
          <a:xfrm>
            <a:off x="609600" y="1295400"/>
            <a:ext cx="11049000" cy="4678204"/>
          </a:xfrm>
          <a:prstGeom prst="rect">
            <a:avLst/>
          </a:prstGeom>
          <a:noFill/>
        </p:spPr>
        <p:txBody>
          <a:bodyPr wrap="square" rtlCol="0">
            <a:spAutoFit/>
          </a:bodyPr>
          <a:lstStyle/>
          <a:p>
            <a:r>
              <a:rPr lang="en-US" sz="1400" dirty="0"/>
              <a:t>[1 ] </a:t>
            </a:r>
            <a:r>
              <a:rPr lang="en-US" sz="1400" dirty="0" err="1"/>
              <a:t>Randula</a:t>
            </a:r>
            <a:r>
              <a:rPr lang="en-US" sz="1400" dirty="0"/>
              <a:t> (no date) Home, MINISTRY OF TRANSPORT AND HIGHWAYS. Available at: https://www.transport.gov.lk/web/index.php?option=com_content&amp;view=article&amp;id=29&amp;Itemid=149&amp;lang=en#type-of-vehicles-involved-in-accidents.</a:t>
            </a:r>
          </a:p>
          <a:p>
            <a:endParaRPr lang="en-US" sz="1400" dirty="0"/>
          </a:p>
          <a:p>
            <a:r>
              <a:rPr lang="en-US" sz="1400" dirty="0"/>
              <a:t>[2] M. F. M. A. Hakeem, N. A. </a:t>
            </a:r>
            <a:r>
              <a:rPr lang="en-US" sz="1400" dirty="0" err="1"/>
              <a:t>Sulaiman</a:t>
            </a:r>
            <a:r>
              <a:rPr lang="en-US" sz="1400" dirty="0"/>
              <a:t>, M. </a:t>
            </a:r>
            <a:r>
              <a:rPr lang="en-US" sz="1400" dirty="0" err="1"/>
              <a:t>Kassim</a:t>
            </a:r>
            <a:r>
              <a:rPr lang="en-US" sz="1400" dirty="0"/>
              <a:t> and N. M. Isa, "IoT Bus Monitoring System via Mobile Application," 2022 IEEE International Conference on Automatic Control and Intelligent Systems (I2CACIS), Shah Alam, Malaysia, 2022, pp. 125-130, </a:t>
            </a:r>
            <a:r>
              <a:rPr lang="en-US" sz="1400" dirty="0" err="1"/>
              <a:t>doi</a:t>
            </a:r>
            <a:r>
              <a:rPr lang="en-US" sz="1400" dirty="0"/>
              <a:t>: 10.1109/I2CACIS54679.2022.9815268. keywords: {</a:t>
            </a:r>
            <a:r>
              <a:rPr lang="en-US" sz="1400" dirty="0" err="1"/>
              <a:t>Schedules;Databases;Urban</a:t>
            </a:r>
            <a:r>
              <a:rPr lang="en-US" sz="1400" dirty="0"/>
              <a:t> </a:t>
            </a:r>
            <a:r>
              <a:rPr lang="en-US" sz="1400" dirty="0" err="1"/>
              <a:t>areas;Prototypes;Mobile</a:t>
            </a:r>
            <a:r>
              <a:rPr lang="en-US" sz="1400" dirty="0"/>
              <a:t> </a:t>
            </a:r>
            <a:r>
              <a:rPr lang="en-US" sz="1400" dirty="0" err="1"/>
              <a:t>applications;Internet</a:t>
            </a:r>
            <a:r>
              <a:rPr lang="en-US" sz="1400" dirty="0"/>
              <a:t> of </a:t>
            </a:r>
            <a:r>
              <a:rPr lang="en-US" sz="1400" dirty="0" err="1"/>
              <a:t>Things;Monitoring;Bus</a:t>
            </a:r>
            <a:r>
              <a:rPr lang="en-US" sz="1400" dirty="0"/>
              <a:t> Monitoring </a:t>
            </a:r>
            <a:r>
              <a:rPr lang="en-US" sz="1400" dirty="0" err="1"/>
              <a:t>System;IoT;GPS;mobile</a:t>
            </a:r>
            <a:r>
              <a:rPr lang="en-US" sz="1400" dirty="0"/>
              <a:t> </a:t>
            </a:r>
            <a:r>
              <a:rPr lang="en-US" sz="1400" dirty="0" err="1"/>
              <a:t>apps;Wi-Fi</a:t>
            </a:r>
            <a:r>
              <a:rPr lang="en-US" sz="1400" dirty="0"/>
              <a:t>},</a:t>
            </a:r>
          </a:p>
          <a:p>
            <a:endParaRPr lang="en-US" sz="1400" dirty="0"/>
          </a:p>
          <a:p>
            <a:r>
              <a:rPr lang="en-US" sz="1400" dirty="0"/>
              <a:t>[3] H. D. </a:t>
            </a:r>
            <a:r>
              <a:rPr lang="en-US" sz="1400" dirty="0" err="1"/>
              <a:t>Weligamage</a:t>
            </a:r>
            <a:r>
              <a:rPr lang="en-US" sz="1400" dirty="0"/>
              <a:t>, S. M. </a:t>
            </a:r>
            <a:r>
              <a:rPr lang="en-US" sz="1400" dirty="0" err="1"/>
              <a:t>Wijesekara</a:t>
            </a:r>
            <a:r>
              <a:rPr lang="en-US" sz="1400" dirty="0"/>
              <a:t>, M. D. S. </a:t>
            </a:r>
            <a:r>
              <a:rPr lang="en-US" sz="1400" dirty="0" err="1"/>
              <a:t>Chathwara</a:t>
            </a:r>
            <a:r>
              <a:rPr lang="en-US" sz="1400" dirty="0"/>
              <a:t>, H. G. Isuru </a:t>
            </a:r>
            <a:r>
              <a:rPr lang="en-US" sz="1400" dirty="0" err="1"/>
              <a:t>Kavinda</a:t>
            </a:r>
            <a:r>
              <a:rPr lang="en-US" sz="1400" dirty="0"/>
              <a:t>, N. </a:t>
            </a:r>
            <a:r>
              <a:rPr lang="en-US" sz="1400" dirty="0" err="1"/>
              <a:t>Amarasena</a:t>
            </a:r>
            <a:r>
              <a:rPr lang="en-US" sz="1400" dirty="0"/>
              <a:t> and N. Gamage, "An Approach of Enhancing the Quality of Public Transportation Service in Sri Lanka using IoT," 2022 IEEE 13th Annual Information Technology, Electronics and Mobile Communication Conference (IEMCON), Vancouver, BC, Canada, 2022, pp. 0311-0316, </a:t>
            </a:r>
            <a:r>
              <a:rPr lang="en-US" sz="1400" dirty="0" err="1"/>
              <a:t>doi</a:t>
            </a:r>
            <a:r>
              <a:rPr lang="en-US" sz="1400" dirty="0"/>
              <a:t>: 10.1109/IEMCON56893.2022.9946624. keywords: {Smart </a:t>
            </a:r>
            <a:r>
              <a:rPr lang="en-US" sz="1400" dirty="0" err="1"/>
              <a:t>cards;Visualization;Systematics;Face</a:t>
            </a:r>
            <a:r>
              <a:rPr lang="en-US" sz="1400" dirty="0"/>
              <a:t> </a:t>
            </a:r>
            <a:r>
              <a:rPr lang="en-US" sz="1400" dirty="0" err="1"/>
              <a:t>recognition;Sociology;Mobile</a:t>
            </a:r>
            <a:r>
              <a:rPr lang="en-US" sz="1400" dirty="0"/>
              <a:t> </a:t>
            </a:r>
            <a:r>
              <a:rPr lang="en-US" sz="1400" dirty="0" err="1"/>
              <a:t>communication;Real-time</a:t>
            </a:r>
            <a:r>
              <a:rPr lang="en-US" sz="1400" dirty="0"/>
              <a:t> </a:t>
            </a:r>
            <a:r>
              <a:rPr lang="en-US" sz="1400" dirty="0" err="1"/>
              <a:t>systems;RFID;GPS;IoT;Image</a:t>
            </a:r>
            <a:r>
              <a:rPr lang="en-US" sz="1400" dirty="0"/>
              <a:t> </a:t>
            </a:r>
            <a:r>
              <a:rPr lang="en-US" sz="1400" dirty="0" err="1"/>
              <a:t>Processing;Arrival</a:t>
            </a:r>
            <a:r>
              <a:rPr lang="en-US" sz="1400" dirty="0"/>
              <a:t> time Prediction},</a:t>
            </a:r>
          </a:p>
          <a:p>
            <a:endParaRPr lang="en-US" sz="1400" dirty="0"/>
          </a:p>
          <a:p>
            <a:r>
              <a:rPr lang="en-US" sz="1400" dirty="0"/>
              <a:t>[4] P. V. </a:t>
            </a:r>
            <a:r>
              <a:rPr lang="en-US" sz="1400" dirty="0" err="1"/>
              <a:t>Crisgar</a:t>
            </a:r>
            <a:r>
              <a:rPr lang="en-US" sz="1400" dirty="0"/>
              <a:t>, P. R. Wijaya, M. D. F. </a:t>
            </a:r>
            <a:r>
              <a:rPr lang="en-US" sz="1400" dirty="0" err="1"/>
              <a:t>Pakpahan</a:t>
            </a:r>
            <a:r>
              <a:rPr lang="en-US" sz="1400" dirty="0"/>
              <a:t>, E. Y. </a:t>
            </a:r>
            <a:r>
              <a:rPr lang="en-US" sz="1400" dirty="0" err="1"/>
              <a:t>Syamsuddin</a:t>
            </a:r>
            <a:r>
              <a:rPr lang="en-US" sz="1400" dirty="0"/>
              <a:t> and M. O. </a:t>
            </a:r>
            <a:r>
              <a:rPr lang="en-US" sz="1400" dirty="0" err="1"/>
              <a:t>Hasanuddin</a:t>
            </a:r>
            <a:r>
              <a:rPr lang="en-US" sz="1400" dirty="0"/>
              <a:t>, "GPS-Based Vehicle Tracking and Theft Detection Systems using Google Cloud IoT Core &amp; Firebase," 2021 International Symposium on Electronics and Smart Devices (ISESD), Bandung, Indonesia, 2021, pp. 1-6, </a:t>
            </a:r>
            <a:r>
              <a:rPr lang="en-US" sz="1400" dirty="0" err="1"/>
              <a:t>doi</a:t>
            </a:r>
            <a:r>
              <a:rPr lang="en-US" sz="1400" dirty="0"/>
              <a:t>: 10.1109/ISESD53023.2021.9501928. keywords: {Cloud </a:t>
            </a:r>
            <a:r>
              <a:rPr lang="en-US" sz="1400" dirty="0" err="1"/>
              <a:t>computing;Tracking;User</a:t>
            </a:r>
            <a:r>
              <a:rPr lang="en-US" sz="1400" dirty="0"/>
              <a:t> </a:t>
            </a:r>
            <a:r>
              <a:rPr lang="en-US" sz="1400" dirty="0" err="1"/>
              <a:t>interfaces;Internet;Automobiles;Telemetry;Smart</a:t>
            </a:r>
            <a:r>
              <a:rPr lang="en-US" sz="1400" dirty="0"/>
              <a:t> </a:t>
            </a:r>
            <a:r>
              <a:rPr lang="en-US" sz="1400" dirty="0" err="1"/>
              <a:t>devices;Internet</a:t>
            </a:r>
            <a:r>
              <a:rPr lang="en-US" sz="1400" dirty="0"/>
              <a:t> of </a:t>
            </a:r>
            <a:r>
              <a:rPr lang="en-US" sz="1400" dirty="0" err="1"/>
              <a:t>Things;Vehicle</a:t>
            </a:r>
            <a:r>
              <a:rPr lang="en-US" sz="1400" dirty="0"/>
              <a:t> Tracking </a:t>
            </a:r>
            <a:r>
              <a:rPr lang="en-US" sz="1400" dirty="0" err="1"/>
              <a:t>System;Theft</a:t>
            </a:r>
            <a:r>
              <a:rPr lang="en-US" sz="1400" dirty="0"/>
              <a:t> </a:t>
            </a:r>
            <a:r>
              <a:rPr lang="en-US" sz="1400" dirty="0" err="1"/>
              <a:t>Detection;Google</a:t>
            </a:r>
            <a:r>
              <a:rPr lang="en-US" sz="1400" dirty="0"/>
              <a:t> Cloud IoT </a:t>
            </a:r>
            <a:r>
              <a:rPr lang="en-US" sz="1400" dirty="0" err="1"/>
              <a:t>Core;Firebase</a:t>
            </a:r>
            <a:r>
              <a:rPr lang="en-US" sz="1400" dirty="0"/>
              <a:t>},</a:t>
            </a:r>
          </a:p>
          <a:p>
            <a:endParaRPr lang="en-US" dirty="0"/>
          </a:p>
        </p:txBody>
      </p:sp>
    </p:spTree>
    <p:extLst>
      <p:ext uri="{BB962C8B-B14F-4D97-AF65-F5344CB8AC3E}">
        <p14:creationId xmlns:p14="http://schemas.microsoft.com/office/powerpoint/2010/main" val="2589928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3CD98-6A56-1ACB-CF19-50CD0268EE09}"/>
              </a:ext>
            </a:extLst>
          </p:cNvPr>
          <p:cNvPicPr>
            <a:picLocks noChangeAspect="1"/>
          </p:cNvPicPr>
          <p:nvPr/>
        </p:nvPicPr>
        <p:blipFill>
          <a:blip r:embed="rId2"/>
          <a:stretch>
            <a:fillRect/>
          </a:stretch>
        </p:blipFill>
        <p:spPr>
          <a:xfrm>
            <a:off x="4172254" y="138488"/>
            <a:ext cx="10553091" cy="1450974"/>
          </a:xfrm>
          <a:prstGeom prst="rect">
            <a:avLst/>
          </a:prstGeom>
        </p:spPr>
      </p:pic>
      <p:sp>
        <p:nvSpPr>
          <p:cNvPr id="6" name="Rectangle 1">
            <a:extLst>
              <a:ext uri="{FF2B5EF4-FFF2-40B4-BE49-F238E27FC236}">
                <a16:creationId xmlns:a16="http://schemas.microsoft.com/office/drawing/2014/main" id="{90306778-5694-F67C-6310-0969037E94F3}"/>
              </a:ext>
            </a:extLst>
          </p:cNvPr>
          <p:cNvSpPr>
            <a:spLocks noChangeArrowheads="1"/>
          </p:cNvSpPr>
          <p:nvPr/>
        </p:nvSpPr>
        <p:spPr bwMode="auto">
          <a:xfrm>
            <a:off x="560388" y="2198418"/>
            <a:ext cx="122768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Rectangle 6">
            <a:extLst>
              <a:ext uri="{FF2B5EF4-FFF2-40B4-BE49-F238E27FC236}">
                <a16:creationId xmlns:a16="http://schemas.microsoft.com/office/drawing/2014/main" id="{FBB19486-8518-235B-A067-3E50933D8A32}"/>
              </a:ext>
            </a:extLst>
          </p:cNvPr>
          <p:cNvSpPr/>
          <p:nvPr/>
        </p:nvSpPr>
        <p:spPr>
          <a:xfrm>
            <a:off x="381000" y="1014765"/>
            <a:ext cx="4953000" cy="5157435"/>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5">
            <a:extLst>
              <a:ext uri="{FF2B5EF4-FFF2-40B4-BE49-F238E27FC236}">
                <a16:creationId xmlns:a16="http://schemas.microsoft.com/office/drawing/2014/main" id="{B885A383-67D9-6727-A761-57093B75FB13}"/>
              </a:ext>
            </a:extLst>
          </p:cNvPr>
          <p:cNvSpPr>
            <a:spLocks noGrp="1"/>
          </p:cNvSpPr>
          <p:nvPr>
            <p:ph idx="1"/>
          </p:nvPr>
        </p:nvSpPr>
        <p:spPr>
          <a:xfrm>
            <a:off x="560388" y="1606592"/>
            <a:ext cx="4545012" cy="4032208"/>
          </a:xfrm>
        </p:spPr>
        <p:txBody>
          <a:bodyPr>
            <a:normAutofit/>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Iskoola Pota" panose="020B0502040204020203" pitchFamily="34" charset="0"/>
              </a:rPr>
              <a:t>An Approach of Enhancing the Quality  </a:t>
            </a:r>
          </a:p>
          <a:p>
            <a:pPr marL="0" marR="0" indent="0">
              <a:lnSpc>
                <a:spcPct val="107000"/>
              </a:lnSpc>
              <a:spcBef>
                <a:spcPts val="0"/>
              </a:spcBef>
              <a:spcAft>
                <a:spcPts val="800"/>
              </a:spcAft>
              <a:buNone/>
            </a:pPr>
            <a:r>
              <a:rPr lang="en-US" sz="1800" kern="100" dirty="0">
                <a:latin typeface="Aptos" panose="020B0004020202020204" pitchFamily="34" charset="0"/>
                <a:ea typeface="Aptos" panose="020B0004020202020204" pitchFamily="34" charset="0"/>
                <a:cs typeface="Iskoola Pota" panose="020B0502040204020203" pitchFamily="34" charset="0"/>
              </a:rPr>
              <a:t>       </a:t>
            </a:r>
            <a:r>
              <a:rPr lang="en-US" sz="1800" kern="100" dirty="0">
                <a:effectLst/>
                <a:latin typeface="Aptos" panose="020B0004020202020204" pitchFamily="34" charset="0"/>
                <a:ea typeface="Aptos" panose="020B0004020202020204" pitchFamily="34" charset="0"/>
                <a:cs typeface="Iskoola Pota" panose="020B0502040204020203" pitchFamily="34" charset="0"/>
              </a:rPr>
              <a:t>of Public Transportation Service in Sri  </a:t>
            </a:r>
          </a:p>
          <a:p>
            <a:pPr marL="0" marR="0" indent="0">
              <a:lnSpc>
                <a:spcPct val="107000"/>
              </a:lnSpc>
              <a:spcBef>
                <a:spcPts val="0"/>
              </a:spcBef>
              <a:spcAft>
                <a:spcPts val="800"/>
              </a:spcAft>
              <a:buNone/>
            </a:pPr>
            <a:r>
              <a:rPr lang="en-US" sz="1800" kern="100" dirty="0">
                <a:latin typeface="Aptos" panose="020B0004020202020204" pitchFamily="34" charset="0"/>
                <a:ea typeface="Aptos" panose="020B0004020202020204" pitchFamily="34" charset="0"/>
                <a:cs typeface="Iskoola Pota" panose="020B0502040204020203" pitchFamily="34" charset="0"/>
              </a:rPr>
              <a:t>       </a:t>
            </a:r>
            <a:r>
              <a:rPr lang="en-US" sz="1800" kern="100" dirty="0">
                <a:effectLst/>
                <a:latin typeface="Aptos" panose="020B0004020202020204" pitchFamily="34" charset="0"/>
                <a:ea typeface="Aptos" panose="020B0004020202020204" pitchFamily="34" charset="0"/>
                <a:cs typeface="Iskoola Pota" panose="020B0502040204020203" pitchFamily="34" charset="0"/>
              </a:rPr>
              <a:t>Lanka using IoT [2]</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Iskoola Pota" panose="020B0502040204020203" pitchFamily="34" charset="0"/>
              </a:rPr>
              <a:t>NFC Based Smart Urban Public Bus   </a:t>
            </a:r>
          </a:p>
          <a:p>
            <a:pPr marL="0" marR="0" indent="0">
              <a:lnSpc>
                <a:spcPct val="107000"/>
              </a:lnSpc>
              <a:spcBef>
                <a:spcPts val="0"/>
              </a:spcBef>
              <a:spcAft>
                <a:spcPts val="800"/>
              </a:spcAft>
              <a:buNone/>
            </a:pPr>
            <a:r>
              <a:rPr lang="en-US" sz="1800" kern="100" dirty="0">
                <a:latin typeface="Aptos" panose="020B0004020202020204" pitchFamily="34" charset="0"/>
                <a:ea typeface="Aptos" panose="020B0004020202020204" pitchFamily="34" charset="0"/>
                <a:cs typeface="Iskoola Pota" panose="020B0502040204020203" pitchFamily="34" charset="0"/>
              </a:rPr>
              <a:t>        </a:t>
            </a:r>
            <a:r>
              <a:rPr lang="en-US" sz="1800" kern="100" dirty="0">
                <a:effectLst/>
                <a:latin typeface="Aptos" panose="020B0004020202020204" pitchFamily="34" charset="0"/>
                <a:ea typeface="Aptos" panose="020B0004020202020204" pitchFamily="34" charset="0"/>
                <a:cs typeface="Iskoola Pota" panose="020B0502040204020203" pitchFamily="34" charset="0"/>
              </a:rPr>
              <a:t>Transport Payment System [3]</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Iskoola Pota" panose="020B0502040204020203" pitchFamily="34" charset="0"/>
              </a:rPr>
              <a:t>A microtransaction model based on    </a:t>
            </a:r>
          </a:p>
          <a:p>
            <a:pPr marL="0" marR="0" indent="0">
              <a:lnSpc>
                <a:spcPct val="107000"/>
              </a:lnSpc>
              <a:spcBef>
                <a:spcPts val="0"/>
              </a:spcBef>
              <a:spcAft>
                <a:spcPts val="800"/>
              </a:spcAft>
              <a:buNone/>
            </a:pPr>
            <a:r>
              <a:rPr lang="en-US" sz="1800" kern="100" dirty="0">
                <a:latin typeface="Aptos" panose="020B0004020202020204" pitchFamily="34" charset="0"/>
                <a:ea typeface="Aptos" panose="020B0004020202020204" pitchFamily="34" charset="0"/>
                <a:cs typeface="Iskoola Pota" panose="020B0502040204020203" pitchFamily="34" charset="0"/>
              </a:rPr>
              <a:t>       </a:t>
            </a:r>
            <a:r>
              <a:rPr lang="en-US" sz="1800" kern="100" dirty="0">
                <a:effectLst/>
                <a:latin typeface="Aptos" panose="020B0004020202020204" pitchFamily="34" charset="0"/>
                <a:ea typeface="Aptos" panose="020B0004020202020204" pitchFamily="34" charset="0"/>
                <a:cs typeface="Iskoola Pota" panose="020B0502040204020203" pitchFamily="34" charset="0"/>
              </a:rPr>
              <a:t>blockchain technology to improve  </a:t>
            </a:r>
          </a:p>
          <a:p>
            <a:pPr marL="0" marR="0" indent="0">
              <a:lnSpc>
                <a:spcPct val="107000"/>
              </a:lnSpc>
              <a:spcBef>
                <a:spcPts val="0"/>
              </a:spcBef>
              <a:spcAft>
                <a:spcPts val="800"/>
              </a:spcAft>
              <a:buNone/>
            </a:pPr>
            <a:r>
              <a:rPr lang="en-US" sz="1800" kern="100" dirty="0">
                <a:latin typeface="Aptos" panose="020B0004020202020204" pitchFamily="34" charset="0"/>
                <a:ea typeface="Aptos" panose="020B0004020202020204" pitchFamily="34" charset="0"/>
                <a:cs typeface="Iskoola Pota" panose="020B0502040204020203" pitchFamily="34" charset="0"/>
              </a:rPr>
              <a:t>       </a:t>
            </a:r>
            <a:r>
              <a:rPr lang="en-US" sz="1800" kern="100" dirty="0">
                <a:effectLst/>
                <a:latin typeface="Aptos" panose="020B0004020202020204" pitchFamily="34" charset="0"/>
                <a:ea typeface="Aptos" panose="020B0004020202020204" pitchFamily="34" charset="0"/>
                <a:cs typeface="Iskoola Pota" panose="020B0502040204020203" pitchFamily="34" charset="0"/>
              </a:rPr>
              <a:t>service levels in public       </a:t>
            </a:r>
          </a:p>
          <a:p>
            <a:pPr marL="0" marR="0" indent="0">
              <a:lnSpc>
                <a:spcPct val="107000"/>
              </a:lnSpc>
              <a:spcBef>
                <a:spcPts val="0"/>
              </a:spcBef>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       transport sector in Sri Lanka [4]</a:t>
            </a:r>
          </a:p>
          <a:p>
            <a:endParaRPr lang="en-US" sz="1200" dirty="0"/>
          </a:p>
        </p:txBody>
      </p:sp>
      <p:graphicFrame>
        <p:nvGraphicFramePr>
          <p:cNvPr id="9" name="Table 8">
            <a:extLst>
              <a:ext uri="{FF2B5EF4-FFF2-40B4-BE49-F238E27FC236}">
                <a16:creationId xmlns:a16="http://schemas.microsoft.com/office/drawing/2014/main" id="{E30A89C8-23AA-D886-8D69-9ED57D8DF5AE}"/>
              </a:ext>
            </a:extLst>
          </p:cNvPr>
          <p:cNvGraphicFramePr>
            <a:graphicFrameLocks noGrp="1"/>
          </p:cNvGraphicFramePr>
          <p:nvPr>
            <p:extLst>
              <p:ext uri="{D42A27DB-BD31-4B8C-83A1-F6EECF244321}">
                <p14:modId xmlns:p14="http://schemas.microsoft.com/office/powerpoint/2010/main" val="3200391167"/>
              </p:ext>
            </p:extLst>
          </p:nvPr>
        </p:nvGraphicFramePr>
        <p:xfrm>
          <a:off x="5699109" y="2438400"/>
          <a:ext cx="5932503" cy="2951957"/>
        </p:xfrm>
        <a:graphic>
          <a:graphicData uri="http://schemas.openxmlformats.org/drawingml/2006/table">
            <a:tbl>
              <a:tblPr firstRow="1" firstCol="1" bandRow="1">
                <a:tableStyleId>{5C22544A-7EE6-4342-B048-85BDC9FD1C3A}</a:tableStyleId>
              </a:tblPr>
              <a:tblGrid>
                <a:gridCol w="1141853">
                  <a:extLst>
                    <a:ext uri="{9D8B030D-6E8A-4147-A177-3AD203B41FA5}">
                      <a16:colId xmlns:a16="http://schemas.microsoft.com/office/drawing/2014/main" val="2084231498"/>
                    </a:ext>
                  </a:extLst>
                </a:gridCol>
                <a:gridCol w="1437850">
                  <a:extLst>
                    <a:ext uri="{9D8B030D-6E8A-4147-A177-3AD203B41FA5}">
                      <a16:colId xmlns:a16="http://schemas.microsoft.com/office/drawing/2014/main" val="2029991712"/>
                    </a:ext>
                  </a:extLst>
                </a:gridCol>
                <a:gridCol w="842917">
                  <a:extLst>
                    <a:ext uri="{9D8B030D-6E8A-4147-A177-3AD203B41FA5}">
                      <a16:colId xmlns:a16="http://schemas.microsoft.com/office/drawing/2014/main" val="3499446942"/>
                    </a:ext>
                  </a:extLst>
                </a:gridCol>
                <a:gridCol w="1139649">
                  <a:extLst>
                    <a:ext uri="{9D8B030D-6E8A-4147-A177-3AD203B41FA5}">
                      <a16:colId xmlns:a16="http://schemas.microsoft.com/office/drawing/2014/main" val="1014348428"/>
                    </a:ext>
                  </a:extLst>
                </a:gridCol>
                <a:gridCol w="1370234">
                  <a:extLst>
                    <a:ext uri="{9D8B030D-6E8A-4147-A177-3AD203B41FA5}">
                      <a16:colId xmlns:a16="http://schemas.microsoft.com/office/drawing/2014/main" val="1799458774"/>
                    </a:ext>
                  </a:extLst>
                </a:gridCol>
              </a:tblGrid>
              <a:tr h="676449">
                <a:tc>
                  <a:txBody>
                    <a:bodyPr/>
                    <a:lstStyle/>
                    <a:p>
                      <a:pPr marL="0" marR="0">
                        <a:lnSpc>
                          <a:spcPct val="107000"/>
                        </a:lnSpc>
                        <a:spcBef>
                          <a:spcPts val="0"/>
                        </a:spcBef>
                        <a:spcAft>
                          <a:spcPts val="0"/>
                        </a:spcAft>
                      </a:pPr>
                      <a:r>
                        <a:rPr lang="en-US" sz="1400" kern="100" dirty="0">
                          <a:effectLst/>
                        </a:rPr>
                        <a:t>Application</a:t>
                      </a:r>
                    </a:p>
                    <a:p>
                      <a:pPr marL="0" marR="0">
                        <a:lnSpc>
                          <a:spcPct val="107000"/>
                        </a:lnSpc>
                        <a:spcBef>
                          <a:spcPts val="0"/>
                        </a:spcBef>
                        <a:spcAft>
                          <a:spcPts val="0"/>
                        </a:spcAft>
                      </a:pPr>
                      <a:r>
                        <a:rPr lang="en-US" sz="1400" kern="100" dirty="0">
                          <a:effectLst/>
                        </a:rPr>
                        <a:t>Reference</a:t>
                      </a:r>
                    </a:p>
                    <a:p>
                      <a:pPr marL="0" marR="0">
                        <a:lnSpc>
                          <a:spcPct val="107000"/>
                        </a:lnSpc>
                        <a:spcBef>
                          <a:spcPts val="0"/>
                        </a:spcBef>
                        <a:spcAft>
                          <a:spcPts val="0"/>
                        </a:spcAft>
                      </a:pPr>
                      <a:r>
                        <a:rPr lang="en-US" sz="1600" kern="100" dirty="0">
                          <a:effectLst/>
                        </a:rPr>
                        <a:t> </a:t>
                      </a:r>
                      <a:endParaRPr lang="en-US" sz="16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400" kern="100" dirty="0">
                          <a:effectLst/>
                        </a:rPr>
                        <a:t>Use Blockchain</a:t>
                      </a:r>
                    </a:p>
                    <a:p>
                      <a:pPr marL="0" marR="0">
                        <a:lnSpc>
                          <a:spcPct val="107000"/>
                        </a:lnSpc>
                        <a:spcBef>
                          <a:spcPts val="0"/>
                        </a:spcBef>
                        <a:spcAft>
                          <a:spcPts val="0"/>
                        </a:spcAft>
                      </a:pPr>
                      <a:r>
                        <a:rPr lang="en-US" sz="1400" kern="100" dirty="0">
                          <a:effectLst/>
                        </a:rPr>
                        <a:t>Technology</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400" kern="100" dirty="0">
                          <a:effectLst/>
                        </a:rPr>
                        <a:t>Use NFC</a:t>
                      </a:r>
                    </a:p>
                    <a:p>
                      <a:pPr marL="0" marR="0">
                        <a:lnSpc>
                          <a:spcPct val="107000"/>
                        </a:lnSpc>
                        <a:spcBef>
                          <a:spcPts val="0"/>
                        </a:spcBef>
                        <a:spcAft>
                          <a:spcPts val="0"/>
                        </a:spcAft>
                      </a:pPr>
                      <a:r>
                        <a:rPr lang="en-US" sz="1400" kern="100" dirty="0">
                          <a:effectLst/>
                        </a:rPr>
                        <a:t>Cards</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400" kern="100" dirty="0">
                          <a:effectLst/>
                        </a:rPr>
                        <a:t>Reward System</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400" kern="100" dirty="0">
                          <a:effectLst/>
                        </a:rPr>
                        <a:t>Passengers</a:t>
                      </a:r>
                    </a:p>
                    <a:p>
                      <a:pPr marL="0" marR="0">
                        <a:lnSpc>
                          <a:spcPct val="107000"/>
                        </a:lnSpc>
                        <a:spcBef>
                          <a:spcPts val="0"/>
                        </a:spcBef>
                        <a:spcAft>
                          <a:spcPts val="0"/>
                        </a:spcAft>
                      </a:pPr>
                      <a:r>
                        <a:rPr lang="en-US" sz="1400" kern="100" dirty="0">
                          <a:effectLst/>
                        </a:rPr>
                        <a:t>Categorization </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447320121"/>
                  </a:ext>
                </a:extLst>
              </a:tr>
              <a:tr h="560918">
                <a:tc>
                  <a:txBody>
                    <a:bodyPr/>
                    <a:lstStyle/>
                    <a:p>
                      <a:pPr marL="0" marR="0">
                        <a:lnSpc>
                          <a:spcPct val="107000"/>
                        </a:lnSpc>
                        <a:spcBef>
                          <a:spcPts val="0"/>
                        </a:spcBef>
                        <a:spcAft>
                          <a:spcPts val="0"/>
                        </a:spcAft>
                      </a:pPr>
                      <a:r>
                        <a:rPr lang="en-US" sz="1400" kern="100" dirty="0">
                          <a:effectLst/>
                        </a:rPr>
                        <a:t>Research A</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4240821053"/>
                  </a:ext>
                </a:extLst>
              </a:tr>
              <a:tr h="560918">
                <a:tc>
                  <a:txBody>
                    <a:bodyPr/>
                    <a:lstStyle/>
                    <a:p>
                      <a:pPr marL="0" marR="0">
                        <a:lnSpc>
                          <a:spcPct val="107000"/>
                        </a:lnSpc>
                        <a:spcBef>
                          <a:spcPts val="0"/>
                        </a:spcBef>
                        <a:spcAft>
                          <a:spcPts val="0"/>
                        </a:spcAft>
                      </a:pPr>
                      <a:r>
                        <a:rPr lang="en-US" sz="1400" kern="100" dirty="0">
                          <a:effectLst/>
                        </a:rPr>
                        <a:t>Research B</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877342479"/>
                  </a:ext>
                </a:extLst>
              </a:tr>
              <a:tr h="560918">
                <a:tc>
                  <a:txBody>
                    <a:bodyPr/>
                    <a:lstStyle/>
                    <a:p>
                      <a:pPr marL="0" marR="0">
                        <a:lnSpc>
                          <a:spcPct val="107000"/>
                        </a:lnSpc>
                        <a:spcBef>
                          <a:spcPts val="0"/>
                        </a:spcBef>
                        <a:spcAft>
                          <a:spcPts val="0"/>
                        </a:spcAft>
                      </a:pPr>
                      <a:r>
                        <a:rPr lang="en-US" sz="1400" kern="100" dirty="0">
                          <a:effectLst/>
                        </a:rPr>
                        <a:t>Research C</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3334801944"/>
                  </a:ext>
                </a:extLst>
              </a:tr>
              <a:tr h="561241">
                <a:tc>
                  <a:txBody>
                    <a:bodyPr/>
                    <a:lstStyle/>
                    <a:p>
                      <a:pPr marL="0" marR="0">
                        <a:lnSpc>
                          <a:spcPct val="107000"/>
                        </a:lnSpc>
                        <a:spcBef>
                          <a:spcPts val="0"/>
                        </a:spcBef>
                        <a:spcAft>
                          <a:spcPts val="0"/>
                        </a:spcAft>
                      </a:pPr>
                      <a:r>
                        <a:rPr lang="en-US" sz="1400" kern="100" dirty="0">
                          <a:effectLst/>
                        </a:rPr>
                        <a:t>Proposed System</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1765240378"/>
                  </a:ext>
                </a:extLst>
              </a:tr>
            </a:tbl>
          </a:graphicData>
        </a:graphic>
      </p:graphicFrame>
      <p:sp>
        <p:nvSpPr>
          <p:cNvPr id="11" name="TextBox 10">
            <a:extLst>
              <a:ext uri="{FF2B5EF4-FFF2-40B4-BE49-F238E27FC236}">
                <a16:creationId xmlns:a16="http://schemas.microsoft.com/office/drawing/2014/main" id="{78A42C79-99BA-4187-0E50-C09392CFE6D6}"/>
              </a:ext>
            </a:extLst>
          </p:cNvPr>
          <p:cNvSpPr txBox="1"/>
          <p:nvPr/>
        </p:nvSpPr>
        <p:spPr>
          <a:xfrm>
            <a:off x="5668629" y="1590948"/>
            <a:ext cx="3657600" cy="400110"/>
          </a:xfrm>
          <a:prstGeom prst="rect">
            <a:avLst/>
          </a:prstGeom>
          <a:noFill/>
        </p:spPr>
        <p:txBody>
          <a:bodyPr wrap="square" rtlCol="0">
            <a:spAutoFit/>
          </a:bodyPr>
          <a:lstStyle/>
          <a:p>
            <a:r>
              <a:rPr lang="en-US" sz="2000" b="1" dirty="0"/>
              <a:t>Comparison Chart</a:t>
            </a:r>
          </a:p>
        </p:txBody>
      </p:sp>
      <p:pic>
        <p:nvPicPr>
          <p:cNvPr id="10" name="Graphic 9" descr="Checkmark with solid fill">
            <a:extLst>
              <a:ext uri="{FF2B5EF4-FFF2-40B4-BE49-F238E27FC236}">
                <a16:creationId xmlns:a16="http://schemas.microsoft.com/office/drawing/2014/main" id="{1EF6BEC1-1F49-4EEF-CB36-EC688D46BA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89160" y="4824931"/>
            <a:ext cx="152400" cy="152400"/>
          </a:xfrm>
          <a:prstGeom prst="rect">
            <a:avLst/>
          </a:prstGeom>
        </p:spPr>
      </p:pic>
      <p:pic>
        <p:nvPicPr>
          <p:cNvPr id="14" name="Graphic 13" descr="Checkmark with solid fill">
            <a:extLst>
              <a:ext uri="{FF2B5EF4-FFF2-40B4-BE49-F238E27FC236}">
                <a16:creationId xmlns:a16="http://schemas.microsoft.com/office/drawing/2014/main" id="{B437B892-9775-14BD-5E18-94C016850A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1229" y="4326487"/>
            <a:ext cx="152400" cy="152400"/>
          </a:xfrm>
          <a:prstGeom prst="rect">
            <a:avLst/>
          </a:prstGeom>
        </p:spPr>
      </p:pic>
      <p:pic>
        <p:nvPicPr>
          <p:cNvPr id="15" name="Graphic 14" descr="Checkmark with solid fill">
            <a:extLst>
              <a:ext uri="{FF2B5EF4-FFF2-40B4-BE49-F238E27FC236}">
                <a16:creationId xmlns:a16="http://schemas.microsoft.com/office/drawing/2014/main" id="{CBA3B9F2-F3FD-0E8F-ED75-F293E2F848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1229" y="4852496"/>
            <a:ext cx="152400" cy="152400"/>
          </a:xfrm>
          <a:prstGeom prst="rect">
            <a:avLst/>
          </a:prstGeom>
        </p:spPr>
      </p:pic>
      <p:pic>
        <p:nvPicPr>
          <p:cNvPr id="16" name="Graphic 15" descr="Checkmark with solid fill">
            <a:extLst>
              <a:ext uri="{FF2B5EF4-FFF2-40B4-BE49-F238E27FC236}">
                <a16:creationId xmlns:a16="http://schemas.microsoft.com/office/drawing/2014/main" id="{6C0C66FE-31C1-6602-334B-B4909F5DF3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89160" y="3720826"/>
            <a:ext cx="152400" cy="152400"/>
          </a:xfrm>
          <a:prstGeom prst="rect">
            <a:avLst/>
          </a:prstGeom>
        </p:spPr>
      </p:pic>
      <p:pic>
        <p:nvPicPr>
          <p:cNvPr id="17" name="Graphic 16" descr="Checkmark with solid fill">
            <a:extLst>
              <a:ext uri="{FF2B5EF4-FFF2-40B4-BE49-F238E27FC236}">
                <a16:creationId xmlns:a16="http://schemas.microsoft.com/office/drawing/2014/main" id="{7FCC8A5D-A2F2-F54A-FF4A-92F67864ED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26420" y="4851167"/>
            <a:ext cx="152400" cy="152400"/>
          </a:xfrm>
          <a:prstGeom prst="rect">
            <a:avLst/>
          </a:prstGeom>
        </p:spPr>
      </p:pic>
      <p:pic>
        <p:nvPicPr>
          <p:cNvPr id="18" name="Graphic 17" descr="Checkmark with solid fill">
            <a:extLst>
              <a:ext uri="{FF2B5EF4-FFF2-40B4-BE49-F238E27FC236}">
                <a16:creationId xmlns:a16="http://schemas.microsoft.com/office/drawing/2014/main" id="{FDA64752-7269-29A4-C92F-107F24B0E8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07682" y="4829936"/>
            <a:ext cx="152400" cy="152400"/>
          </a:xfrm>
          <a:prstGeom prst="rect">
            <a:avLst/>
          </a:prstGeom>
        </p:spPr>
      </p:pic>
      <p:pic>
        <p:nvPicPr>
          <p:cNvPr id="19" name="Graphic 18" descr="Close with solid fill">
            <a:extLst>
              <a:ext uri="{FF2B5EF4-FFF2-40B4-BE49-F238E27FC236}">
                <a16:creationId xmlns:a16="http://schemas.microsoft.com/office/drawing/2014/main" id="{51858CC5-ECD4-36E5-2DC3-E8BEE9CAD2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1229" y="3153695"/>
            <a:ext cx="173219" cy="173219"/>
          </a:xfrm>
          <a:prstGeom prst="rect">
            <a:avLst/>
          </a:prstGeom>
        </p:spPr>
      </p:pic>
      <p:pic>
        <p:nvPicPr>
          <p:cNvPr id="20" name="Graphic 19" descr="Close with solid fill">
            <a:extLst>
              <a:ext uri="{FF2B5EF4-FFF2-40B4-BE49-F238E27FC236}">
                <a16:creationId xmlns:a16="http://schemas.microsoft.com/office/drawing/2014/main" id="{9C01AAFB-8809-003C-F69E-BA06704A35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0819" y="3720826"/>
            <a:ext cx="173219" cy="173219"/>
          </a:xfrm>
          <a:prstGeom prst="rect">
            <a:avLst/>
          </a:prstGeom>
        </p:spPr>
      </p:pic>
      <p:pic>
        <p:nvPicPr>
          <p:cNvPr id="21" name="Graphic 20" descr="Close with solid fill">
            <a:extLst>
              <a:ext uri="{FF2B5EF4-FFF2-40B4-BE49-F238E27FC236}">
                <a16:creationId xmlns:a16="http://schemas.microsoft.com/office/drawing/2014/main" id="{A3F11EE8-FF56-9DB7-0A5F-68599424D1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89160" y="3140103"/>
            <a:ext cx="173219" cy="173219"/>
          </a:xfrm>
          <a:prstGeom prst="rect">
            <a:avLst/>
          </a:prstGeom>
        </p:spPr>
      </p:pic>
      <p:pic>
        <p:nvPicPr>
          <p:cNvPr id="22" name="Graphic 21" descr="Close with solid fill">
            <a:extLst>
              <a:ext uri="{FF2B5EF4-FFF2-40B4-BE49-F238E27FC236}">
                <a16:creationId xmlns:a16="http://schemas.microsoft.com/office/drawing/2014/main" id="{71A36C7B-035A-671C-BF93-75E1B9DFE9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89781" y="4280730"/>
            <a:ext cx="173219" cy="173219"/>
          </a:xfrm>
          <a:prstGeom prst="rect">
            <a:avLst/>
          </a:prstGeom>
        </p:spPr>
      </p:pic>
      <p:pic>
        <p:nvPicPr>
          <p:cNvPr id="23" name="Graphic 22" descr="Close with solid fill">
            <a:extLst>
              <a:ext uri="{FF2B5EF4-FFF2-40B4-BE49-F238E27FC236}">
                <a16:creationId xmlns:a16="http://schemas.microsoft.com/office/drawing/2014/main" id="{CD48DADE-D4F7-D372-F597-34D73A395F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26420" y="3157382"/>
            <a:ext cx="173219" cy="173219"/>
          </a:xfrm>
          <a:prstGeom prst="rect">
            <a:avLst/>
          </a:prstGeom>
        </p:spPr>
      </p:pic>
      <p:pic>
        <p:nvPicPr>
          <p:cNvPr id="24" name="Graphic 23" descr="Close with solid fill">
            <a:extLst>
              <a:ext uri="{FF2B5EF4-FFF2-40B4-BE49-F238E27FC236}">
                <a16:creationId xmlns:a16="http://schemas.microsoft.com/office/drawing/2014/main" id="{746D612B-4422-271C-CA9E-3BCFE614D8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05601" y="3719695"/>
            <a:ext cx="173219" cy="173219"/>
          </a:xfrm>
          <a:prstGeom prst="rect">
            <a:avLst/>
          </a:prstGeom>
        </p:spPr>
      </p:pic>
      <p:pic>
        <p:nvPicPr>
          <p:cNvPr id="25" name="Graphic 24" descr="Close with solid fill">
            <a:extLst>
              <a:ext uri="{FF2B5EF4-FFF2-40B4-BE49-F238E27FC236}">
                <a16:creationId xmlns:a16="http://schemas.microsoft.com/office/drawing/2014/main" id="{6950B53B-A5B4-597B-CE6D-8AF67116CB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93889" y="4288854"/>
            <a:ext cx="173219" cy="173219"/>
          </a:xfrm>
          <a:prstGeom prst="rect">
            <a:avLst/>
          </a:prstGeom>
        </p:spPr>
      </p:pic>
      <p:pic>
        <p:nvPicPr>
          <p:cNvPr id="26" name="Graphic 25" descr="Close with solid fill">
            <a:extLst>
              <a:ext uri="{FF2B5EF4-FFF2-40B4-BE49-F238E27FC236}">
                <a16:creationId xmlns:a16="http://schemas.microsoft.com/office/drawing/2014/main" id="{28C56926-CC11-9A40-1919-4F1D4281B6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23075" y="3151147"/>
            <a:ext cx="173219" cy="173219"/>
          </a:xfrm>
          <a:prstGeom prst="rect">
            <a:avLst/>
          </a:prstGeom>
        </p:spPr>
      </p:pic>
      <p:pic>
        <p:nvPicPr>
          <p:cNvPr id="27" name="Graphic 26" descr="Close with solid fill">
            <a:extLst>
              <a:ext uri="{FF2B5EF4-FFF2-40B4-BE49-F238E27FC236}">
                <a16:creationId xmlns:a16="http://schemas.microsoft.com/office/drawing/2014/main" id="{332AEEDC-86A8-A838-0CC8-DFBECDFE1E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23074" y="3712981"/>
            <a:ext cx="173219" cy="173219"/>
          </a:xfrm>
          <a:prstGeom prst="rect">
            <a:avLst/>
          </a:prstGeom>
        </p:spPr>
      </p:pic>
      <p:pic>
        <p:nvPicPr>
          <p:cNvPr id="28" name="Graphic 27" descr="Close with solid fill">
            <a:extLst>
              <a:ext uri="{FF2B5EF4-FFF2-40B4-BE49-F238E27FC236}">
                <a16:creationId xmlns:a16="http://schemas.microsoft.com/office/drawing/2014/main" id="{EE6D1405-6079-978E-B79D-918F6FB7A9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26827" y="4305668"/>
            <a:ext cx="173219" cy="173219"/>
          </a:xfrm>
          <a:prstGeom prst="rect">
            <a:avLst/>
          </a:prstGeom>
        </p:spPr>
      </p:pic>
      <p:sp>
        <p:nvSpPr>
          <p:cNvPr id="12" name="Rectangle 11">
            <a:extLst>
              <a:ext uri="{FF2B5EF4-FFF2-40B4-BE49-F238E27FC236}">
                <a16:creationId xmlns:a16="http://schemas.microsoft.com/office/drawing/2014/main" id="{27E6E8EE-EAD9-2B6C-2F3C-E356E6D20DF9}"/>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264800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1000"/>
                                        <p:tgtEl>
                                          <p:spTgt spid="8">
                                            <p:txEl>
                                              <p:pRg st="0" end="0"/>
                                            </p:txEl>
                                          </p:spTgt>
                                        </p:tgtEl>
                                      </p:cBhvr>
                                    </p:animEffect>
                                    <p:anim calcmode="lin" valueType="num">
                                      <p:cBhvr>
                                        <p:cTn id="2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1000"/>
                                        <p:tgtEl>
                                          <p:spTgt spid="8">
                                            <p:txEl>
                                              <p:pRg st="1" end="1"/>
                                            </p:txEl>
                                          </p:spTgt>
                                        </p:tgtEl>
                                      </p:cBhvr>
                                    </p:animEffect>
                                    <p:anim calcmode="lin" valueType="num">
                                      <p:cBhvr>
                                        <p:cTn id="3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1" end="1"/>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1000"/>
                                        <p:tgtEl>
                                          <p:spTgt spid="8">
                                            <p:txEl>
                                              <p:pRg st="2" end="2"/>
                                            </p:txEl>
                                          </p:spTgt>
                                        </p:tgtEl>
                                      </p:cBhvr>
                                    </p:animEffect>
                                    <p:anim calcmode="lin" valueType="num">
                                      <p:cBhvr>
                                        <p:cTn id="3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8">
                                            <p:txEl>
                                              <p:pRg st="3" end="3"/>
                                            </p:txEl>
                                          </p:spTgt>
                                        </p:tgtEl>
                                        <p:attrNameLst>
                                          <p:attrName>style.visibility</p:attrName>
                                        </p:attrNameLst>
                                      </p:cBhvr>
                                      <p:to>
                                        <p:strVal val="visible"/>
                                      </p:to>
                                    </p:set>
                                    <p:animEffect transition="in" filter="fade">
                                      <p:cBhvr>
                                        <p:cTn id="42" dur="1000"/>
                                        <p:tgtEl>
                                          <p:spTgt spid="8">
                                            <p:txEl>
                                              <p:pRg st="3" end="3"/>
                                            </p:txEl>
                                          </p:spTgt>
                                        </p:tgtEl>
                                      </p:cBhvr>
                                    </p:animEffect>
                                    <p:anim calcmode="lin" valueType="num">
                                      <p:cBhvr>
                                        <p:cTn id="4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3" end="3"/>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500"/>
                                  </p:stCondLst>
                                  <p:childTnLst>
                                    <p:set>
                                      <p:cBhvr>
                                        <p:cTn id="46" dur="1" fill="hold">
                                          <p:stCondLst>
                                            <p:cond delay="0"/>
                                          </p:stCondLst>
                                        </p:cTn>
                                        <p:tgtEl>
                                          <p:spTgt spid="8">
                                            <p:txEl>
                                              <p:pRg st="4" end="4"/>
                                            </p:txEl>
                                          </p:spTgt>
                                        </p:tgtEl>
                                        <p:attrNameLst>
                                          <p:attrName>style.visibility</p:attrName>
                                        </p:attrNameLst>
                                      </p:cBhvr>
                                      <p:to>
                                        <p:strVal val="visible"/>
                                      </p:to>
                                    </p:set>
                                    <p:animEffect transition="in" filter="fade">
                                      <p:cBhvr>
                                        <p:cTn id="47" dur="1000"/>
                                        <p:tgtEl>
                                          <p:spTgt spid="8">
                                            <p:txEl>
                                              <p:pRg st="4" end="4"/>
                                            </p:txEl>
                                          </p:spTgt>
                                        </p:tgtEl>
                                      </p:cBhvr>
                                    </p:animEffect>
                                    <p:anim calcmode="lin" valueType="num">
                                      <p:cBhvr>
                                        <p:cTn id="48"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4" end="4"/>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8">
                                            <p:txEl>
                                              <p:pRg st="5" end="5"/>
                                            </p:txEl>
                                          </p:spTgt>
                                        </p:tgtEl>
                                        <p:attrNameLst>
                                          <p:attrName>style.visibility</p:attrName>
                                        </p:attrNameLst>
                                      </p:cBhvr>
                                      <p:to>
                                        <p:strVal val="visible"/>
                                      </p:to>
                                    </p:set>
                                    <p:animEffect transition="in" filter="fade">
                                      <p:cBhvr>
                                        <p:cTn id="52" dur="1000"/>
                                        <p:tgtEl>
                                          <p:spTgt spid="8">
                                            <p:txEl>
                                              <p:pRg st="5" end="5"/>
                                            </p:txEl>
                                          </p:spTgt>
                                        </p:tgtEl>
                                      </p:cBhvr>
                                    </p:animEffect>
                                    <p:anim calcmode="lin" valueType="num">
                                      <p:cBhvr>
                                        <p:cTn id="5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8">
                                            <p:txEl>
                                              <p:pRg st="5" end="5"/>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8">
                                            <p:txEl>
                                              <p:pRg st="6" end="6"/>
                                            </p:txEl>
                                          </p:spTgt>
                                        </p:tgtEl>
                                        <p:attrNameLst>
                                          <p:attrName>style.visibility</p:attrName>
                                        </p:attrNameLst>
                                      </p:cBhvr>
                                      <p:to>
                                        <p:strVal val="visible"/>
                                      </p:to>
                                    </p:set>
                                    <p:animEffect transition="in" filter="fade">
                                      <p:cBhvr>
                                        <p:cTn id="57" dur="1000"/>
                                        <p:tgtEl>
                                          <p:spTgt spid="8">
                                            <p:txEl>
                                              <p:pRg st="6" end="6"/>
                                            </p:txEl>
                                          </p:spTgt>
                                        </p:tgtEl>
                                      </p:cBhvr>
                                    </p:animEffect>
                                    <p:anim calcmode="lin" valueType="num">
                                      <p:cBhvr>
                                        <p:cTn id="58"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9" dur="1000" fill="hold"/>
                                        <p:tgtEl>
                                          <p:spTgt spid="8">
                                            <p:txEl>
                                              <p:pRg st="6" end="6"/>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500"/>
                                  </p:stCondLst>
                                  <p:childTnLst>
                                    <p:set>
                                      <p:cBhvr>
                                        <p:cTn id="61" dur="1" fill="hold">
                                          <p:stCondLst>
                                            <p:cond delay="0"/>
                                          </p:stCondLst>
                                        </p:cTn>
                                        <p:tgtEl>
                                          <p:spTgt spid="8">
                                            <p:txEl>
                                              <p:pRg st="7" end="7"/>
                                            </p:txEl>
                                          </p:spTgt>
                                        </p:tgtEl>
                                        <p:attrNameLst>
                                          <p:attrName>style.visibility</p:attrName>
                                        </p:attrNameLst>
                                      </p:cBhvr>
                                      <p:to>
                                        <p:strVal val="visible"/>
                                      </p:to>
                                    </p:set>
                                    <p:animEffect transition="in" filter="fade">
                                      <p:cBhvr>
                                        <p:cTn id="62" dur="1000"/>
                                        <p:tgtEl>
                                          <p:spTgt spid="8">
                                            <p:txEl>
                                              <p:pRg st="7" end="7"/>
                                            </p:txEl>
                                          </p:spTgt>
                                        </p:tgtEl>
                                      </p:cBhvr>
                                    </p:animEffect>
                                    <p:anim calcmode="lin" valueType="num">
                                      <p:cBhvr>
                                        <p:cTn id="63"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64" dur="1000" fill="hold"/>
                                        <p:tgtEl>
                                          <p:spTgt spid="8">
                                            <p:txEl>
                                              <p:pRg st="7" end="7"/>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500"/>
                                  </p:stCondLst>
                                  <p:childTnLst>
                                    <p:set>
                                      <p:cBhvr>
                                        <p:cTn id="66" dur="1" fill="hold">
                                          <p:stCondLst>
                                            <p:cond delay="0"/>
                                          </p:stCondLst>
                                        </p:cTn>
                                        <p:tgtEl>
                                          <p:spTgt spid="8">
                                            <p:txEl>
                                              <p:pRg st="8" end="8"/>
                                            </p:txEl>
                                          </p:spTgt>
                                        </p:tgtEl>
                                        <p:attrNameLst>
                                          <p:attrName>style.visibility</p:attrName>
                                        </p:attrNameLst>
                                      </p:cBhvr>
                                      <p:to>
                                        <p:strVal val="visible"/>
                                      </p:to>
                                    </p:set>
                                    <p:animEffect transition="in" filter="fade">
                                      <p:cBhvr>
                                        <p:cTn id="67" dur="1000"/>
                                        <p:tgtEl>
                                          <p:spTgt spid="8">
                                            <p:txEl>
                                              <p:pRg st="8" end="8"/>
                                            </p:txEl>
                                          </p:spTgt>
                                        </p:tgtEl>
                                      </p:cBhvr>
                                    </p:animEffect>
                                    <p:anim calcmode="lin" valueType="num">
                                      <p:cBhvr>
                                        <p:cTn id="68"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69"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p:bldP spid="11" grpId="0"/>
    </p:bld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f323661-5663-4bea-84f9-111170f15c0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AD466750C2B744FA7827DEF279D86A7" ma:contentTypeVersion="17" ma:contentTypeDescription="Create a new document." ma:contentTypeScope="" ma:versionID="7e80b5ce9a5f476b5df938a3bc579600">
  <xsd:schema xmlns:xsd="http://www.w3.org/2001/XMLSchema" xmlns:xs="http://www.w3.org/2001/XMLSchema" xmlns:p="http://schemas.microsoft.com/office/2006/metadata/properties" xmlns:ns3="5f323661-5663-4bea-84f9-111170f15c07" xmlns:ns4="016bb892-a9d7-4609-98d7-ec0afec726c2" targetNamespace="http://schemas.microsoft.com/office/2006/metadata/properties" ma:root="true" ma:fieldsID="ded24c8a4d5cd380b2dded6a53e06225" ns3:_="" ns4:_="">
    <xsd:import namespace="5f323661-5663-4bea-84f9-111170f15c07"/>
    <xsd:import namespace="016bb892-a9d7-4609-98d7-ec0afec726c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ObjectDetectorVersions" minOccurs="0"/>
                <xsd:element ref="ns3:_activity" minOccurs="0"/>
                <xsd:element ref="ns4:SharedWithUsers" minOccurs="0"/>
                <xsd:element ref="ns4:SharedWithDetails" minOccurs="0"/>
                <xsd:element ref="ns4:SharingHintHash" minOccurs="0"/>
                <xsd:element ref="ns3:MediaLengthInSecond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323661-5663-4bea-84f9-111170f15c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_activity" ma:index="18" nillable="true" ma:displayName="_activity" ma:hidden="true" ma:internalName="_activity">
      <xsd:simpleType>
        <xsd:restriction base="dms:Note"/>
      </xsd:simpleType>
    </xsd:element>
    <xsd:element name="MediaLengthInSeconds" ma:index="22" nillable="true" ma:displayName="MediaLengthInSeconds" ma:hidden="true" ma:internalName="MediaLengthInSeconds" ma:readOnly="true">
      <xsd:simpleType>
        <xsd:restriction base="dms:Unknown"/>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16bb892-a9d7-4609-98d7-ec0afec726c2"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D72CB2-1EE5-4C7D-ABE2-B499C2843C7E}">
  <ds:schemaRefs>
    <ds:schemaRef ds:uri="http://schemas.microsoft.com/sharepoint/v3/contenttype/forms"/>
  </ds:schemaRefs>
</ds:datastoreItem>
</file>

<file path=customXml/itemProps2.xml><?xml version="1.0" encoding="utf-8"?>
<ds:datastoreItem xmlns:ds="http://schemas.openxmlformats.org/officeDocument/2006/customXml" ds:itemID="{4A164F3E-B7B0-477B-8141-273B0C8492F9}">
  <ds:schemaRefs>
    <ds:schemaRef ds:uri="http://purl.org/dc/terms/"/>
    <ds:schemaRef ds:uri="http://purl.org/dc/dcmitype/"/>
    <ds:schemaRef ds:uri="http://purl.org/dc/elements/1.1/"/>
    <ds:schemaRef ds:uri="http://schemas.microsoft.com/office/2006/metadata/properties"/>
    <ds:schemaRef ds:uri="5f323661-5663-4bea-84f9-111170f15c07"/>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016bb892-a9d7-4609-98d7-ec0afec726c2"/>
  </ds:schemaRefs>
</ds:datastoreItem>
</file>

<file path=customXml/itemProps3.xml><?xml version="1.0" encoding="utf-8"?>
<ds:datastoreItem xmlns:ds="http://schemas.openxmlformats.org/officeDocument/2006/customXml" ds:itemID="{CB690E7F-5FA2-440B-A077-01D30F1CF2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323661-5663-4bea-84f9-111170f15c07"/>
    <ds:schemaRef ds:uri="016bb892-a9d7-4609-98d7-ec0afec726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2322</TotalTime>
  <Words>4985</Words>
  <Application>Microsoft Office PowerPoint</Application>
  <PresentationFormat>Widescreen</PresentationFormat>
  <Paragraphs>735</Paragraphs>
  <Slides>82</Slides>
  <Notes>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98" baseType="lpstr">
      <vt:lpstr>ADLaM Display</vt:lpstr>
      <vt:lpstr>Adobe Devanagari</vt:lpstr>
      <vt:lpstr>Aptos</vt:lpstr>
      <vt:lpstr>Arial</vt:lpstr>
      <vt:lpstr>Arial Rounded MT Bold</vt:lpstr>
      <vt:lpstr>Arial Unicode MS</vt:lpstr>
      <vt:lpstr>Calibri</vt:lpstr>
      <vt:lpstr>Calibri Light</vt:lpstr>
      <vt:lpstr>Cambria</vt:lpstr>
      <vt:lpstr>Open Sans</vt:lpstr>
      <vt:lpstr>Poppins</vt:lpstr>
      <vt:lpstr>Symbol</vt:lpstr>
      <vt:lpstr>Times New Roman</vt:lpstr>
      <vt:lpstr>Wingdings</vt:lpstr>
      <vt:lpstr>Office 2013 - 2022 Theme</vt:lpstr>
      <vt:lpstr>Bitmap Image</vt:lpstr>
      <vt:lpstr>PowerPoint Presentation</vt:lpstr>
      <vt:lpstr>Team Members</vt:lpstr>
      <vt:lpstr>PowerPoint Presentation</vt:lpstr>
      <vt:lpstr>PowerPoint Presentation</vt:lpstr>
      <vt:lpstr>PowerPoint Presentation</vt:lpstr>
      <vt:lpstr>PowerPoint Presentation</vt:lpstr>
      <vt:lpstr>IT21205460 |SENARATHNE A.S.C.G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 </vt:lpstr>
      <vt:lpstr>PowerPoint Presentation</vt:lpstr>
      <vt:lpstr>PowerPoint Presentation</vt:lpstr>
      <vt:lpstr>IT21202490 |Kalhara N.V.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 </vt:lpstr>
      <vt:lpstr>PowerPoint Presentation</vt:lpstr>
      <vt:lpstr>PowerPoint Presentation</vt:lpstr>
      <vt:lpstr> IT21175848 |Thanusan 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 </vt:lpstr>
      <vt:lpstr>PowerPoint Presentation</vt:lpstr>
      <vt:lpstr>PowerPoint Presentation</vt:lpstr>
      <vt:lpstr>IT21192050 |Rajapaksha R.L.H.P.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Kasiwaththa K.K.J.S it21204234</dc:creator>
  <cp:lastModifiedBy>Thanusan M. it21175848</cp:lastModifiedBy>
  <cp:revision>34</cp:revision>
  <dcterms:created xsi:type="dcterms:W3CDTF">2024-08-05T06:16:35Z</dcterms:created>
  <dcterms:modified xsi:type="dcterms:W3CDTF">2025-05-13T13:32:54Z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0x010100AAD466750C2B744FA7827DEF279D86A7</vt:lpwstr>
  </property>
</Properties>
</file>